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4"/>
  </p:notesMasterIdLst>
  <p:sldIdLst>
    <p:sldId id="258" r:id="rId2"/>
    <p:sldId id="257" r:id="rId3"/>
    <p:sldId id="260" r:id="rId4"/>
    <p:sldId id="323" r:id="rId5"/>
    <p:sldId id="261" r:id="rId6"/>
    <p:sldId id="262" r:id="rId7"/>
    <p:sldId id="269" r:id="rId8"/>
    <p:sldId id="325" r:id="rId9"/>
    <p:sldId id="324" r:id="rId10"/>
    <p:sldId id="320" r:id="rId11"/>
    <p:sldId id="321" r:id="rId12"/>
    <p:sldId id="265" r:id="rId13"/>
    <p:sldId id="264" r:id="rId14"/>
    <p:sldId id="266" r:id="rId15"/>
    <p:sldId id="327" r:id="rId16"/>
    <p:sldId id="268" r:id="rId17"/>
    <p:sldId id="329" r:id="rId18"/>
    <p:sldId id="330" r:id="rId19"/>
    <p:sldId id="331" r:id="rId20"/>
    <p:sldId id="332" r:id="rId21"/>
    <p:sldId id="328" r:id="rId22"/>
    <p:sldId id="267" r:id="rId23"/>
    <p:sldId id="270" r:id="rId24"/>
    <p:sldId id="271" r:id="rId25"/>
    <p:sldId id="333" r:id="rId26"/>
    <p:sldId id="334" r:id="rId27"/>
    <p:sldId id="335" r:id="rId28"/>
    <p:sldId id="336" r:id="rId29"/>
    <p:sldId id="272" r:id="rId30"/>
    <p:sldId id="273" r:id="rId31"/>
    <p:sldId id="274" r:id="rId32"/>
    <p:sldId id="275" r:id="rId33"/>
    <p:sldId id="276" r:id="rId34"/>
    <p:sldId id="340" r:id="rId35"/>
    <p:sldId id="342" r:id="rId36"/>
    <p:sldId id="343" r:id="rId37"/>
    <p:sldId id="341" r:id="rId38"/>
    <p:sldId id="344" r:id="rId39"/>
    <p:sldId id="345" r:id="rId40"/>
    <p:sldId id="277" r:id="rId41"/>
    <p:sldId id="337" r:id="rId42"/>
    <p:sldId id="338" r:id="rId43"/>
    <p:sldId id="339" r:id="rId44"/>
    <p:sldId id="346" r:id="rId45"/>
    <p:sldId id="354" r:id="rId46"/>
    <p:sldId id="352" r:id="rId47"/>
    <p:sldId id="353" r:id="rId48"/>
    <p:sldId id="347" r:id="rId49"/>
    <p:sldId id="355" r:id="rId50"/>
    <p:sldId id="289" r:id="rId51"/>
    <p:sldId id="290" r:id="rId52"/>
    <p:sldId id="291" r:id="rId53"/>
    <p:sldId id="307" r:id="rId54"/>
    <p:sldId id="288" r:id="rId55"/>
    <p:sldId id="316" r:id="rId56"/>
    <p:sldId id="293" r:id="rId57"/>
    <p:sldId id="294" r:id="rId58"/>
    <p:sldId id="357" r:id="rId59"/>
    <p:sldId id="356" r:id="rId60"/>
    <p:sldId id="295" r:id="rId61"/>
    <p:sldId id="358" r:id="rId62"/>
    <p:sldId id="296" r:id="rId63"/>
    <p:sldId id="359" r:id="rId64"/>
    <p:sldId id="297" r:id="rId65"/>
    <p:sldId id="298" r:id="rId66"/>
    <p:sldId id="361" r:id="rId67"/>
    <p:sldId id="365" r:id="rId68"/>
    <p:sldId id="366" r:id="rId69"/>
    <p:sldId id="367" r:id="rId70"/>
    <p:sldId id="368" r:id="rId71"/>
    <p:sldId id="369" r:id="rId72"/>
    <p:sldId id="362" r:id="rId73"/>
    <p:sldId id="363" r:id="rId74"/>
    <p:sldId id="360" r:id="rId75"/>
    <p:sldId id="364" r:id="rId76"/>
    <p:sldId id="299" r:id="rId77"/>
    <p:sldId id="374" r:id="rId78"/>
    <p:sldId id="375" r:id="rId79"/>
    <p:sldId id="372" r:id="rId80"/>
    <p:sldId id="371" r:id="rId81"/>
    <p:sldId id="376" r:id="rId82"/>
    <p:sldId id="301" r:id="rId83"/>
    <p:sldId id="300" r:id="rId84"/>
    <p:sldId id="370" r:id="rId85"/>
    <p:sldId id="302" r:id="rId86"/>
    <p:sldId id="303" r:id="rId87"/>
    <p:sldId id="377" r:id="rId88"/>
    <p:sldId id="304" r:id="rId89"/>
    <p:sldId id="378" r:id="rId90"/>
    <p:sldId id="380" r:id="rId91"/>
    <p:sldId id="381" r:id="rId92"/>
    <p:sldId id="382" r:id="rId93"/>
    <p:sldId id="305" r:id="rId94"/>
    <p:sldId id="310" r:id="rId95"/>
    <p:sldId id="306" r:id="rId96"/>
    <p:sldId id="383" r:id="rId97"/>
    <p:sldId id="384" r:id="rId98"/>
    <p:sldId id="385" r:id="rId99"/>
    <p:sldId id="386" r:id="rId100"/>
    <p:sldId id="388" r:id="rId101"/>
    <p:sldId id="389" r:id="rId102"/>
    <p:sldId id="309" r:id="rId103"/>
    <p:sldId id="311" r:id="rId104"/>
    <p:sldId id="391" r:id="rId105"/>
    <p:sldId id="312" r:id="rId106"/>
    <p:sldId id="392" r:id="rId107"/>
    <p:sldId id="393" r:id="rId108"/>
    <p:sldId id="397" r:id="rId109"/>
    <p:sldId id="394" r:id="rId110"/>
    <p:sldId id="395" r:id="rId111"/>
    <p:sldId id="396" r:id="rId112"/>
    <p:sldId id="398" r:id="rId113"/>
    <p:sldId id="399" r:id="rId114"/>
    <p:sldId id="313" r:id="rId115"/>
    <p:sldId id="314" r:id="rId116"/>
    <p:sldId id="400" r:id="rId117"/>
    <p:sldId id="401" r:id="rId118"/>
    <p:sldId id="402" r:id="rId119"/>
    <p:sldId id="403" r:id="rId120"/>
    <p:sldId id="404" r:id="rId121"/>
    <p:sldId id="405" r:id="rId122"/>
    <p:sldId id="406" r:id="rId123"/>
    <p:sldId id="407" r:id="rId124"/>
    <p:sldId id="408" r:id="rId125"/>
    <p:sldId id="409" r:id="rId126"/>
    <p:sldId id="410" r:id="rId127"/>
    <p:sldId id="412" r:id="rId128"/>
    <p:sldId id="411" r:id="rId129"/>
    <p:sldId id="413" r:id="rId130"/>
    <p:sldId id="414" r:id="rId131"/>
    <p:sldId id="415" r:id="rId132"/>
    <p:sldId id="416" r:id="rId133"/>
    <p:sldId id="417" r:id="rId134"/>
    <p:sldId id="418" r:id="rId135"/>
    <p:sldId id="419" r:id="rId136"/>
    <p:sldId id="420" r:id="rId137"/>
    <p:sldId id="421" r:id="rId138"/>
    <p:sldId id="422" r:id="rId139"/>
    <p:sldId id="423" r:id="rId140"/>
    <p:sldId id="424" r:id="rId141"/>
    <p:sldId id="425" r:id="rId142"/>
    <p:sldId id="426"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5531" autoAdjust="0"/>
  </p:normalViewPr>
  <p:slideViewPr>
    <p:cSldViewPr>
      <p:cViewPr varScale="1">
        <p:scale>
          <a:sx n="63" d="100"/>
          <a:sy n="63" d="100"/>
        </p:scale>
        <p:origin x="-1512"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54AD5-AADE-40C1-9483-D7A99708E4E0}" type="datetimeFigureOut">
              <a:rPr lang="en-US" smtClean="0"/>
              <a:pPr/>
              <a:t>7/26/2021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7ECF58-A097-4238-8992-7BB26DEF51DF}" type="slidenum">
              <a:rPr lang="en-US" smtClean="0"/>
              <a:pPr/>
              <a:t>‹#›</a:t>
            </a:fld>
            <a:endParaRPr lang="en-US"/>
          </a:p>
        </p:txBody>
      </p:sp>
    </p:spTree>
    <p:extLst>
      <p:ext uri="{BB962C8B-B14F-4D97-AF65-F5344CB8AC3E}">
        <p14:creationId xmlns="" xmlns:p14="http://schemas.microsoft.com/office/powerpoint/2010/main" val="31624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You may be wondering swapping process to secondary memory is also I/O operation so it should degrade performance? Yes, it should but disk I/O operations are generally the fastest I/O operations. Thus, it enhances performance.</a:t>
            </a:r>
          </a:p>
          <a:p>
            <a:endParaRPr lang="en-US" dirty="0"/>
          </a:p>
        </p:txBody>
      </p:sp>
      <p:sp>
        <p:nvSpPr>
          <p:cNvPr id="4" name="Slide Number Placeholder 3"/>
          <p:cNvSpPr>
            <a:spLocks noGrp="1"/>
          </p:cNvSpPr>
          <p:nvPr>
            <p:ph type="sldNum" sz="quarter" idx="10"/>
          </p:nvPr>
        </p:nvSpPr>
        <p:spPr/>
        <p:txBody>
          <a:bodyPr/>
          <a:lstStyle/>
          <a:p>
            <a:fld id="{CB7ECF58-A097-4238-8992-7BB26DEF51DF}"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D9A3D6-0A6B-4479-BCEC-2F465B6823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5693900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CDCF8C-8854-4ABE-A787-F25B8959FC7A}"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173449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BC133E-E1FC-4B23-957C-A1B15D0B2CDA}"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14672513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1481498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9DAF1-C7B6-4FAC-9BC8-DF383AA9F3E5}"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31160370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2C5FB7-918D-49CB-AE9B-FB06F219A052}" type="datetime4">
              <a:rPr lang="en-US" smtClean="0"/>
              <a:pPr/>
              <a:t>July 26, 2021</a:t>
            </a:fld>
            <a:endParaRPr lang="en-US"/>
          </a:p>
        </p:txBody>
      </p:sp>
      <p:sp>
        <p:nvSpPr>
          <p:cNvPr id="6" name="Footer Placeholder 5"/>
          <p:cNvSpPr>
            <a:spLocks noGrp="1"/>
          </p:cNvSpPr>
          <p:nvPr>
            <p:ph type="ftr" sz="quarter" idx="11"/>
          </p:nvPr>
        </p:nvSpPr>
        <p:spPr/>
        <p:txBody>
          <a:bodyPr/>
          <a:lstStyle/>
          <a:p>
            <a:r>
              <a:rPr lang="en-US" smtClean="0"/>
              <a:t>SCSA1501-Operating Systems</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217070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FB1A4A-6A76-443F-A52F-632EE59C870E}" type="datetime4">
              <a:rPr lang="en-US" smtClean="0"/>
              <a:pPr/>
              <a:t>July 26, 2021</a:t>
            </a:fld>
            <a:endParaRPr lang="en-US"/>
          </a:p>
        </p:txBody>
      </p:sp>
      <p:sp>
        <p:nvSpPr>
          <p:cNvPr id="8" name="Footer Placeholder 7"/>
          <p:cNvSpPr>
            <a:spLocks noGrp="1"/>
          </p:cNvSpPr>
          <p:nvPr>
            <p:ph type="ftr" sz="quarter" idx="11"/>
          </p:nvPr>
        </p:nvSpPr>
        <p:spPr/>
        <p:txBody>
          <a:bodyPr/>
          <a:lstStyle/>
          <a:p>
            <a:r>
              <a:rPr lang="en-US" smtClean="0"/>
              <a:t>SCSA1501-Operating Systems</a:t>
            </a:r>
            <a:endParaRPr lang="en-US"/>
          </a:p>
        </p:txBody>
      </p:sp>
      <p:sp>
        <p:nvSpPr>
          <p:cNvPr id="9" name="Slide Number Placeholder 8"/>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26926294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E658E2-5F13-4938-81D2-9002A469B045}" type="datetime4">
              <a:rPr lang="en-US" smtClean="0"/>
              <a:pPr/>
              <a:t>July 26, 2021</a:t>
            </a:fld>
            <a:endParaRPr lang="en-US"/>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4204840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BFAD5-605E-4EBD-9E62-69E59962599B}" type="datetime4">
              <a:rPr lang="en-US" smtClean="0"/>
              <a:pPr/>
              <a:t>July 26, 2021</a:t>
            </a:fld>
            <a:endParaRPr lang="en-US"/>
          </a:p>
        </p:txBody>
      </p:sp>
      <p:sp>
        <p:nvSpPr>
          <p:cNvPr id="3" name="Footer Placeholder 2"/>
          <p:cNvSpPr>
            <a:spLocks noGrp="1"/>
          </p:cNvSpPr>
          <p:nvPr>
            <p:ph type="ftr" sz="quarter" idx="11"/>
          </p:nvPr>
        </p:nvSpPr>
        <p:spPr/>
        <p:txBody>
          <a:bodyPr/>
          <a:lstStyle/>
          <a:p>
            <a:r>
              <a:rPr lang="en-US" smtClean="0"/>
              <a:t>SCSA1501-Operating Systems</a:t>
            </a:r>
            <a:endParaRPr lang="en-US"/>
          </a:p>
        </p:txBody>
      </p:sp>
      <p:sp>
        <p:nvSpPr>
          <p:cNvPr id="4" name="Slide Number Placeholder 3"/>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39756470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FFACD3-15A2-46A7-934F-26B790C6DCE6}" type="datetime4">
              <a:rPr lang="en-US" smtClean="0"/>
              <a:pPr/>
              <a:t>July 26, 2021</a:t>
            </a:fld>
            <a:endParaRPr lang="en-US"/>
          </a:p>
        </p:txBody>
      </p:sp>
      <p:sp>
        <p:nvSpPr>
          <p:cNvPr id="6" name="Footer Placeholder 5"/>
          <p:cNvSpPr>
            <a:spLocks noGrp="1"/>
          </p:cNvSpPr>
          <p:nvPr>
            <p:ph type="ftr" sz="quarter" idx="11"/>
          </p:nvPr>
        </p:nvSpPr>
        <p:spPr/>
        <p:txBody>
          <a:bodyPr/>
          <a:lstStyle/>
          <a:p>
            <a:r>
              <a:rPr lang="en-US" smtClean="0"/>
              <a:t>SCSA1501-Operating Systems</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276129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CDB6F0-9250-4BC3-A025-B254FC64E322}" type="datetime4">
              <a:rPr lang="en-US" smtClean="0"/>
              <a:pPr/>
              <a:t>July 26, 2021</a:t>
            </a:fld>
            <a:endParaRPr lang="en-US"/>
          </a:p>
        </p:txBody>
      </p:sp>
      <p:sp>
        <p:nvSpPr>
          <p:cNvPr id="6" name="Footer Placeholder 5"/>
          <p:cNvSpPr>
            <a:spLocks noGrp="1"/>
          </p:cNvSpPr>
          <p:nvPr>
            <p:ph type="ftr" sz="quarter" idx="11"/>
          </p:nvPr>
        </p:nvSpPr>
        <p:spPr/>
        <p:txBody>
          <a:bodyPr/>
          <a:lstStyle/>
          <a:p>
            <a:r>
              <a:rPr lang="en-US" smtClean="0"/>
              <a:t>SCSA1501-Operating Systems</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pPr/>
              <a:t>‹#›</a:t>
            </a:fld>
            <a:endParaRPr lang="en-US"/>
          </a:p>
        </p:txBody>
      </p:sp>
    </p:spTree>
    <p:extLst>
      <p:ext uri="{BB962C8B-B14F-4D97-AF65-F5344CB8AC3E}">
        <p14:creationId xmlns="" xmlns:p14="http://schemas.microsoft.com/office/powerpoint/2010/main" val="387237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3FCDC9-666B-4FD3-B526-D5F2676CB40C}" type="datetime4">
              <a:rPr lang="en-US" smtClean="0"/>
              <a:pPr/>
              <a:t>July 26, 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SCSA1501-Operating Systems</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7B48E-5347-4272-B1F0-0C266D2F26E4}" type="slidenum">
              <a:rPr lang="en-US" smtClean="0"/>
              <a:pPr/>
              <a:t>‹#›</a:t>
            </a:fld>
            <a:endParaRPr lang="en-US" dirty="0"/>
          </a:p>
        </p:txBody>
      </p:sp>
      <p:pic>
        <p:nvPicPr>
          <p:cNvPr id="7" name="Picture 6"/>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8046780" y="0"/>
            <a:ext cx="1097220" cy="1097220"/>
          </a:xfrm>
          <a:prstGeom prst="rect">
            <a:avLst/>
          </a:prstGeom>
        </p:spPr>
      </p:pic>
    </p:spTree>
    <p:extLst>
      <p:ext uri="{BB962C8B-B14F-4D97-AF65-F5344CB8AC3E}">
        <p14:creationId xmlns="" xmlns:p14="http://schemas.microsoft.com/office/powerpoint/2010/main" val="2936833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png"/></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398" y="1673223"/>
            <a:ext cx="7772400" cy="1470025"/>
          </a:xfrm>
        </p:spPr>
        <p:txBody>
          <a:bodyPr/>
          <a:lstStyle/>
          <a:p>
            <a:r>
              <a:rPr lang="en-US" b="1" dirty="0" smtClean="0"/>
              <a:t>SCSA1501 - OPERATING SYSTEM</a:t>
            </a:r>
            <a:endParaRPr lang="en-US" dirty="0"/>
          </a:p>
        </p:txBody>
      </p:sp>
      <p:sp>
        <p:nvSpPr>
          <p:cNvPr id="3" name="Subtitle 2"/>
          <p:cNvSpPr>
            <a:spLocks noGrp="1"/>
          </p:cNvSpPr>
          <p:nvPr>
            <p:ph type="subTitle" idx="1"/>
          </p:nvPr>
        </p:nvSpPr>
        <p:spPr>
          <a:xfrm>
            <a:off x="1000100" y="2786058"/>
            <a:ext cx="7000924" cy="2293426"/>
          </a:xfrm>
        </p:spPr>
        <p:txBody>
          <a:bodyPr>
            <a:normAutofit/>
          </a:bodyPr>
          <a:lstStyle/>
          <a:p>
            <a:r>
              <a:rPr lang="en-US" sz="4800" b="1" dirty="0" smtClean="0">
                <a:solidFill>
                  <a:srgbClr val="FF0000"/>
                </a:solidFill>
              </a:rPr>
              <a:t>UNIT – 2</a:t>
            </a:r>
          </a:p>
          <a:p>
            <a:r>
              <a:rPr lang="en-US" sz="4800" b="1" dirty="0" smtClean="0">
                <a:solidFill>
                  <a:srgbClr val="FF0000"/>
                </a:solidFill>
              </a:rPr>
              <a:t>PROCESS MANAGEMENT</a:t>
            </a:r>
            <a:endParaRPr lang="en-IN" sz="4800" b="1" dirty="0" smtClean="0">
              <a:solidFill>
                <a:schemeClr val="tx1"/>
              </a:solidFill>
            </a:endParaRPr>
          </a:p>
          <a:p>
            <a:endParaRPr lang="en-US" sz="4800" b="1" dirty="0" smtClean="0">
              <a:solidFill>
                <a:srgbClr val="FF0000"/>
              </a:solidFill>
            </a:endParaRPr>
          </a:p>
        </p:txBody>
      </p:sp>
      <p:pic>
        <p:nvPicPr>
          <p:cNvPr id="8" name="Picture 2"/>
          <p:cNvPicPr>
            <a:picLocks noChangeAspect="1" noChangeArrowheads="1"/>
          </p:cNvPicPr>
          <p:nvPr/>
        </p:nvPicPr>
        <p:blipFill>
          <a:blip r:embed="rId2"/>
          <a:srcRect/>
          <a:stretch>
            <a:fillRect/>
          </a:stretch>
        </p:blipFill>
        <p:spPr bwMode="auto">
          <a:xfrm>
            <a:off x="0" y="0"/>
            <a:ext cx="9144000" cy="1428736"/>
          </a:xfrm>
          <a:prstGeom prst="rect">
            <a:avLst/>
          </a:prstGeom>
          <a:noFill/>
          <a:ln w="9525">
            <a:noFill/>
            <a:miter lim="800000"/>
            <a:headEnd/>
            <a:tailEnd/>
          </a:ln>
          <a:effectLst/>
        </p:spPr>
      </p:pic>
      <p:sp>
        <p:nvSpPr>
          <p:cNvPr id="9" name="Rectangle 8"/>
          <p:cNvSpPr/>
          <p:nvPr/>
        </p:nvSpPr>
        <p:spPr>
          <a:xfrm>
            <a:off x="5572132" y="5072074"/>
            <a:ext cx="3429024" cy="1569660"/>
          </a:xfrm>
          <a:prstGeom prst="rect">
            <a:avLst/>
          </a:prstGeom>
        </p:spPr>
        <p:txBody>
          <a:bodyPr wrap="square">
            <a:spAutoFit/>
          </a:bodyPr>
          <a:lstStyle/>
          <a:p>
            <a:r>
              <a:rPr lang="en-IN" sz="2400" dirty="0" err="1"/>
              <a:t>Dr.</a:t>
            </a:r>
            <a:r>
              <a:rPr lang="en-IN" sz="2400" dirty="0"/>
              <a:t> B. </a:t>
            </a:r>
            <a:r>
              <a:rPr lang="en-IN" sz="2400" dirty="0" err="1"/>
              <a:t>Ankayarkanni</a:t>
            </a:r>
            <a:endParaRPr lang="en-IN" sz="2400" dirty="0"/>
          </a:p>
          <a:p>
            <a:r>
              <a:rPr lang="en-IN" sz="2400" dirty="0" err="1"/>
              <a:t>Dr.</a:t>
            </a:r>
            <a:r>
              <a:rPr lang="en-IN" sz="2400" dirty="0"/>
              <a:t> A. Mary Posonia</a:t>
            </a:r>
          </a:p>
          <a:p>
            <a:r>
              <a:rPr lang="en-IN" sz="2400" b="1" dirty="0" smtClean="0"/>
              <a:t>Dept. of </a:t>
            </a:r>
            <a:r>
              <a:rPr lang="en-IN" sz="2400" b="1" dirty="0"/>
              <a:t>CSE</a:t>
            </a:r>
          </a:p>
          <a:p>
            <a:r>
              <a:rPr lang="en-IN" sz="2400" b="1" dirty="0" smtClean="0"/>
              <a:t>School of Computing</a:t>
            </a:r>
            <a:endParaRPr lang="en-IN" sz="2400" b="1" dirty="0"/>
          </a:p>
        </p:txBody>
      </p:sp>
    </p:spTree>
    <p:extLst>
      <p:ext uri="{BB962C8B-B14F-4D97-AF65-F5344CB8AC3E}">
        <p14:creationId xmlns="" xmlns:p14="http://schemas.microsoft.com/office/powerpoint/2010/main" val="13057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IN" b="1" dirty="0" smtClean="0">
                <a:solidFill>
                  <a:srgbClr val="0070C0"/>
                </a:solidFill>
              </a:rPr>
              <a:t>Memory Layout of a C program</a:t>
            </a:r>
            <a:endParaRPr lang="en-US" b="1" dirty="0">
              <a:solidFill>
                <a:srgbClr val="0070C0"/>
              </a:solidFill>
            </a:endParaRPr>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a:t>
            </a:fld>
            <a:endParaRPr lang="en-US"/>
          </a:p>
        </p:txBody>
      </p:sp>
      <p:pic>
        <p:nvPicPr>
          <p:cNvPr id="1026" name="Picture 2"/>
          <p:cNvPicPr>
            <a:picLocks noChangeAspect="1" noChangeArrowheads="1"/>
          </p:cNvPicPr>
          <p:nvPr/>
        </p:nvPicPr>
        <p:blipFill>
          <a:blip r:embed="rId2"/>
          <a:srcRect/>
          <a:stretch>
            <a:fillRect/>
          </a:stretch>
        </p:blipFill>
        <p:spPr bwMode="auto">
          <a:xfrm>
            <a:off x="1214414" y="1214422"/>
            <a:ext cx="6952767" cy="48577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143668"/>
          </a:xfrm>
        </p:spPr>
        <p:txBody>
          <a:bodyPr>
            <a:noAutofit/>
          </a:bodyPr>
          <a:lstStyle/>
          <a:p>
            <a:pPr algn="just"/>
            <a:r>
              <a:rPr lang="en-US" sz="2400" b="1" dirty="0" smtClean="0"/>
              <a:t>Problems with FCFS Scheduling</a:t>
            </a:r>
          </a:p>
          <a:p>
            <a:pPr lvl="1" algn="just"/>
            <a:r>
              <a:rPr lang="en-US" sz="2000" dirty="0" smtClean="0"/>
              <a:t>It is </a:t>
            </a:r>
            <a:r>
              <a:rPr lang="en-US" sz="2000" b="1" dirty="0" smtClean="0"/>
              <a:t>Non Pre-emptive</a:t>
            </a:r>
            <a:r>
              <a:rPr lang="en-US" sz="2000" dirty="0" smtClean="0"/>
              <a:t> algorithm, which means the </a:t>
            </a:r>
            <a:r>
              <a:rPr lang="en-US" sz="2000" b="1" dirty="0" smtClean="0"/>
              <a:t>process priority</a:t>
            </a:r>
            <a:r>
              <a:rPr lang="en-US" sz="2000" dirty="0" smtClean="0"/>
              <a:t> doesn't matter. </a:t>
            </a:r>
          </a:p>
          <a:p>
            <a:pPr lvl="1" algn="just"/>
            <a:r>
              <a:rPr lang="en-US" sz="2000" dirty="0" smtClean="0"/>
              <a:t>If a process with very least priority is being executed, more like </a:t>
            </a:r>
            <a:r>
              <a:rPr lang="en-US" sz="2000" b="1" dirty="0" smtClean="0"/>
              <a:t>daily routine backup</a:t>
            </a:r>
            <a:r>
              <a:rPr lang="en-US" sz="2000" dirty="0" smtClean="0"/>
              <a:t> process, which takes more time, and all of a sudden some other high priority process arrives, like </a:t>
            </a:r>
            <a:r>
              <a:rPr lang="en-US" sz="2000" b="1" dirty="0" smtClean="0"/>
              <a:t>interrupt to avoid system crash</a:t>
            </a:r>
            <a:r>
              <a:rPr lang="en-US" sz="2000" dirty="0" smtClean="0"/>
              <a:t>, the high priority process will have to wait, and hence in this case, the system will crash, just because of improper process scheduling.</a:t>
            </a:r>
          </a:p>
          <a:p>
            <a:pPr algn="just"/>
            <a:r>
              <a:rPr lang="en-US" sz="2400" dirty="0" smtClean="0"/>
              <a:t>Not optimal Average Waiting Time.</a:t>
            </a:r>
          </a:p>
          <a:p>
            <a:pPr algn="just"/>
            <a:r>
              <a:rPr lang="en-US" sz="2400" dirty="0" smtClean="0"/>
              <a:t>Resources utilization in parallel is not possible, which leads to </a:t>
            </a:r>
            <a:r>
              <a:rPr lang="en-US" sz="2400" b="1" dirty="0" smtClean="0"/>
              <a:t>Convoy Effect</a:t>
            </a:r>
            <a:r>
              <a:rPr lang="en-US" sz="2400" dirty="0" smtClean="0"/>
              <a:t>, and hence poor resource(CPU, I/O etc) utilization.</a:t>
            </a:r>
          </a:p>
          <a:p>
            <a:pPr algn="just">
              <a:buNone/>
            </a:pPr>
            <a:r>
              <a:rPr lang="en-US" sz="2400" b="1" dirty="0" smtClean="0"/>
              <a:t>What is Convoy Effect?</a:t>
            </a:r>
          </a:p>
          <a:p>
            <a:pPr algn="just"/>
            <a:r>
              <a:rPr lang="en-US" sz="2400" dirty="0" smtClean="0"/>
              <a:t>Convoy Effect is a situation where many processes, who need to use a resource for short time are blocked by one process holding that resource for a long time.</a:t>
            </a:r>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rmAutofit fontScale="90000"/>
          </a:bodyPr>
          <a:lstStyle/>
          <a:p>
            <a:r>
              <a:rPr lang="en-US" b="1" dirty="0" smtClean="0">
                <a:solidFill>
                  <a:srgbClr val="0070C0"/>
                </a:solidFill>
              </a:rPr>
              <a:t>Problem-2</a:t>
            </a:r>
            <a:endParaRPr lang="en-US" b="1" dirty="0">
              <a:solidFill>
                <a:srgbClr val="0070C0"/>
              </a:solidFill>
            </a:endParaRPr>
          </a:p>
        </p:txBody>
      </p:sp>
      <p:graphicFrame>
        <p:nvGraphicFramePr>
          <p:cNvPr id="7" name="Content Placeholder 6"/>
          <p:cNvGraphicFramePr>
            <a:graphicFrameLocks noGrp="1"/>
          </p:cNvGraphicFramePr>
          <p:nvPr>
            <p:ph idx="1"/>
          </p:nvPr>
        </p:nvGraphicFramePr>
        <p:xfrm>
          <a:off x="1500166" y="1071546"/>
          <a:ext cx="6072232" cy="2428892"/>
        </p:xfrm>
        <a:graphic>
          <a:graphicData uri="http://schemas.openxmlformats.org/drawingml/2006/table">
            <a:tbl>
              <a:tblPr firstRow="1" bandRow="1">
                <a:tableStyleId>{5940675A-B579-460E-94D1-54222C63F5DA}</a:tableStyleId>
              </a:tblPr>
              <a:tblGrid>
                <a:gridCol w="1518058"/>
                <a:gridCol w="1518058"/>
                <a:gridCol w="1518058"/>
                <a:gridCol w="1518058"/>
              </a:tblGrid>
              <a:tr h="739228">
                <a:tc>
                  <a:txBody>
                    <a:bodyPr/>
                    <a:lstStyle/>
                    <a:p>
                      <a:pPr algn="ctr"/>
                      <a:r>
                        <a:rPr lang="en-US" b="1" dirty="0" smtClean="0"/>
                        <a:t>Processes</a:t>
                      </a:r>
                      <a:endParaRPr lang="en-US" b="1" dirty="0"/>
                    </a:p>
                  </a:txBody>
                  <a:tcPr/>
                </a:tc>
                <a:tc>
                  <a:txBody>
                    <a:bodyPr/>
                    <a:lstStyle/>
                    <a:p>
                      <a:pPr algn="ctr"/>
                      <a:r>
                        <a:rPr lang="en-US" b="1" dirty="0" smtClean="0"/>
                        <a:t>Burst time</a:t>
                      </a:r>
                      <a:endParaRPr lang="en-US" b="1" dirty="0"/>
                    </a:p>
                  </a:txBody>
                  <a:tcPr/>
                </a:tc>
                <a:tc>
                  <a:txBody>
                    <a:bodyPr/>
                    <a:lstStyle/>
                    <a:p>
                      <a:pPr algn="ctr"/>
                      <a:r>
                        <a:rPr lang="en-US" b="1" dirty="0" smtClean="0"/>
                        <a:t>Waiting time</a:t>
                      </a:r>
                      <a:endParaRPr lang="en-US" b="1" dirty="0"/>
                    </a:p>
                  </a:txBody>
                  <a:tcPr/>
                </a:tc>
                <a:tc>
                  <a:txBody>
                    <a:bodyPr/>
                    <a:lstStyle/>
                    <a:p>
                      <a:pPr algn="ctr"/>
                      <a:r>
                        <a:rPr lang="en-US" b="1" dirty="0" smtClean="0"/>
                        <a:t>Turn around time</a:t>
                      </a:r>
                      <a:endParaRPr lang="en-US" b="1" dirty="0"/>
                    </a:p>
                  </a:txBody>
                  <a:tcPr/>
                </a:tc>
              </a:tr>
              <a:tr h="422416">
                <a:tc>
                  <a:txBody>
                    <a:bodyPr/>
                    <a:lstStyle/>
                    <a:p>
                      <a:pPr algn="ctr"/>
                      <a:r>
                        <a:rPr lang="en-US" dirty="0" smtClean="0"/>
                        <a:t>P1</a:t>
                      </a:r>
                      <a:endParaRPr lang="en-US" dirty="0"/>
                    </a:p>
                  </a:txBody>
                  <a:tcPr/>
                </a:tc>
                <a:tc>
                  <a:txBody>
                    <a:bodyPr/>
                    <a:lstStyle/>
                    <a:p>
                      <a:pPr algn="ctr"/>
                      <a:r>
                        <a:rPr lang="en-US" dirty="0" smtClean="0"/>
                        <a:t>21</a:t>
                      </a:r>
                      <a:endParaRPr lang="en-US" dirty="0"/>
                    </a:p>
                  </a:txBody>
                  <a:tcPr/>
                </a:tc>
                <a:tc>
                  <a:txBody>
                    <a:bodyPr/>
                    <a:lstStyle/>
                    <a:p>
                      <a:pPr algn="ctr"/>
                      <a:endParaRPr lang="en-US"/>
                    </a:p>
                  </a:txBody>
                  <a:tcPr/>
                </a:tc>
                <a:tc>
                  <a:txBody>
                    <a:bodyPr/>
                    <a:lstStyle/>
                    <a:p>
                      <a:pPr algn="ctr"/>
                      <a:endParaRPr lang="en-US" dirty="0"/>
                    </a:p>
                  </a:txBody>
                  <a:tcPr/>
                </a:tc>
              </a:tr>
              <a:tr h="422416">
                <a:tc>
                  <a:txBody>
                    <a:bodyPr/>
                    <a:lstStyle/>
                    <a:p>
                      <a:pPr algn="ctr"/>
                      <a:r>
                        <a:rPr lang="en-US" dirty="0" smtClean="0"/>
                        <a:t>P2</a:t>
                      </a:r>
                      <a:endParaRPr lang="en-US" dirty="0"/>
                    </a:p>
                  </a:txBody>
                  <a:tcPr/>
                </a:tc>
                <a:tc>
                  <a:txBody>
                    <a:bodyPr/>
                    <a:lstStyle/>
                    <a:p>
                      <a:pPr algn="ctr"/>
                      <a:r>
                        <a:rPr lang="en-US" dirty="0" smtClean="0"/>
                        <a:t>3</a:t>
                      </a:r>
                      <a:endParaRPr lang="en-US" dirty="0"/>
                    </a:p>
                  </a:txBody>
                  <a:tcPr/>
                </a:tc>
                <a:tc>
                  <a:txBody>
                    <a:bodyPr/>
                    <a:lstStyle/>
                    <a:p>
                      <a:pPr algn="ctr"/>
                      <a:endParaRPr lang="en-US"/>
                    </a:p>
                  </a:txBody>
                  <a:tcPr/>
                </a:tc>
                <a:tc>
                  <a:txBody>
                    <a:bodyPr/>
                    <a:lstStyle/>
                    <a:p>
                      <a:pPr algn="ctr"/>
                      <a:endParaRPr lang="en-US" dirty="0"/>
                    </a:p>
                  </a:txBody>
                  <a:tcPr/>
                </a:tc>
              </a:tr>
              <a:tr h="422416">
                <a:tc>
                  <a:txBody>
                    <a:bodyPr/>
                    <a:lstStyle/>
                    <a:p>
                      <a:pPr algn="ctr"/>
                      <a:r>
                        <a:rPr lang="en-US" dirty="0" smtClean="0"/>
                        <a:t>P3</a:t>
                      </a:r>
                      <a:endParaRPr lang="en-US" dirty="0"/>
                    </a:p>
                  </a:txBody>
                  <a:tcPr/>
                </a:tc>
                <a:tc>
                  <a:txBody>
                    <a:bodyPr/>
                    <a:lstStyle/>
                    <a:p>
                      <a:pPr algn="ctr"/>
                      <a:r>
                        <a:rPr lang="en-US" dirty="0" smtClean="0"/>
                        <a:t>6</a:t>
                      </a:r>
                      <a:endParaRPr lang="en-US" dirty="0"/>
                    </a:p>
                  </a:txBody>
                  <a:tcPr/>
                </a:tc>
                <a:tc>
                  <a:txBody>
                    <a:bodyPr/>
                    <a:lstStyle/>
                    <a:p>
                      <a:pPr algn="ctr"/>
                      <a:endParaRPr lang="en-US"/>
                    </a:p>
                  </a:txBody>
                  <a:tcPr/>
                </a:tc>
                <a:tc>
                  <a:txBody>
                    <a:bodyPr/>
                    <a:lstStyle/>
                    <a:p>
                      <a:pPr algn="ctr"/>
                      <a:endParaRPr lang="en-US" dirty="0"/>
                    </a:p>
                  </a:txBody>
                  <a:tcPr/>
                </a:tc>
              </a:tr>
              <a:tr h="422416">
                <a:tc>
                  <a:txBody>
                    <a:bodyPr/>
                    <a:lstStyle/>
                    <a:p>
                      <a:pPr algn="ctr"/>
                      <a:r>
                        <a:rPr lang="en-US" dirty="0" smtClean="0"/>
                        <a:t>P4</a:t>
                      </a:r>
                      <a:endParaRPr lang="en-US" dirty="0"/>
                    </a:p>
                  </a:txBody>
                  <a:tcPr/>
                </a:tc>
                <a:tc>
                  <a:txBody>
                    <a:bodyPr/>
                    <a:lstStyle/>
                    <a:p>
                      <a:pPr algn="ctr"/>
                      <a:r>
                        <a:rPr lang="en-US" dirty="0" smtClean="0"/>
                        <a:t>2</a:t>
                      </a:r>
                      <a:endParaRPr lang="en-US" dirty="0"/>
                    </a:p>
                  </a:txBody>
                  <a:tcPr/>
                </a:tc>
                <a:tc>
                  <a:txBody>
                    <a:bodyPr/>
                    <a:lstStyle/>
                    <a:p>
                      <a:pPr algn="ctr"/>
                      <a:endParaRPr lang="en-US"/>
                    </a:p>
                  </a:txBody>
                  <a:tcPr/>
                </a:tc>
                <a:tc>
                  <a:txBody>
                    <a:bodyPr/>
                    <a:lstStyle/>
                    <a:p>
                      <a:pPr algn="ctr"/>
                      <a:endParaRPr lang="en-US" dirty="0"/>
                    </a:p>
                  </a:txBody>
                  <a:tcPr/>
                </a:tc>
              </a:tr>
            </a:tbl>
          </a:graphicData>
        </a:graphic>
      </p:graphicFrame>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2160240" cy="404664"/>
          </a:xfrm>
        </p:spPr>
        <p:txBody>
          <a:bodyPr>
            <a:normAutofit/>
          </a:bodyPr>
          <a:lstStyle/>
          <a:p>
            <a:pPr algn="l"/>
            <a:r>
              <a:rPr lang="en-US" sz="2000" b="1" dirty="0" smtClean="0">
                <a:solidFill>
                  <a:srgbClr val="FF0000"/>
                </a:solidFill>
              </a:rPr>
              <a:t>EXAMPLE</a:t>
            </a:r>
            <a:endParaRPr lang="en-US" sz="20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102</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467544" y="548680"/>
            <a:ext cx="8496944" cy="6192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F81F8878-E610-476B-81AA-BBFF62B969F8}" type="datetime4">
              <a:rPr lang="en-US" smtClean="0"/>
              <a:pPr/>
              <a:t>July 26, 2021</a:t>
            </a:fld>
            <a:endParaRPr lang="en-US"/>
          </a:p>
        </p:txBody>
      </p:sp>
    </p:spTree>
    <p:extLst>
      <p:ext uri="{BB962C8B-B14F-4D97-AF65-F5344CB8AC3E}">
        <p14:creationId xmlns="" xmlns:p14="http://schemas.microsoft.com/office/powerpoint/2010/main" val="19058197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103</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51520" y="404664"/>
            <a:ext cx="7704856" cy="5832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90A4B820-69BC-4BD9-A80C-22DC6B04D2EA}" type="datetime4">
              <a:rPr lang="en-US" smtClean="0"/>
              <a:pPr/>
              <a:t>July 26, 2021</a:t>
            </a:fld>
            <a:endParaRPr lang="en-US"/>
          </a:p>
        </p:txBody>
      </p:sp>
    </p:spTree>
    <p:extLst>
      <p:ext uri="{BB962C8B-B14F-4D97-AF65-F5344CB8AC3E}">
        <p14:creationId xmlns="" xmlns:p14="http://schemas.microsoft.com/office/powerpoint/2010/main" val="23788449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582594"/>
          </a:xfrm>
        </p:spPr>
        <p:txBody>
          <a:bodyPr>
            <a:normAutofit fontScale="90000"/>
          </a:bodyPr>
          <a:lstStyle/>
          <a:p>
            <a:r>
              <a:rPr lang="en-US" b="1" dirty="0" smtClean="0">
                <a:solidFill>
                  <a:srgbClr val="0070C0"/>
                </a:solidFill>
              </a:rPr>
              <a:t>Problem-3</a:t>
            </a:r>
            <a:endParaRPr lang="en-US" b="1" dirty="0">
              <a:solidFill>
                <a:srgbClr val="0070C0"/>
              </a:solidFill>
            </a:endParaRPr>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104</a:t>
            </a:fld>
            <a:endParaRPr lang="en-US"/>
          </a:p>
        </p:txBody>
      </p:sp>
      <p:sp>
        <p:nvSpPr>
          <p:cNvPr id="10" name="Rectangle 9"/>
          <p:cNvSpPr/>
          <p:nvPr/>
        </p:nvSpPr>
        <p:spPr>
          <a:xfrm>
            <a:off x="2428860" y="5429264"/>
            <a:ext cx="3357586" cy="369332"/>
          </a:xfrm>
          <a:prstGeom prst="rect">
            <a:avLst/>
          </a:prstGeom>
        </p:spPr>
        <p:txBody>
          <a:bodyPr wrap="square">
            <a:spAutoFit/>
          </a:bodyPr>
          <a:lstStyle/>
          <a:p>
            <a:pPr algn="ctr"/>
            <a:r>
              <a:rPr lang="en-US" b="1" dirty="0" smtClean="0"/>
              <a:t>Gantt Chart for FCFS Scheduling</a:t>
            </a:r>
            <a:endParaRPr lang="en-US" b="1" dirty="0"/>
          </a:p>
        </p:txBody>
      </p:sp>
      <p:graphicFrame>
        <p:nvGraphicFramePr>
          <p:cNvPr id="9" name="Table 8"/>
          <p:cNvGraphicFramePr>
            <a:graphicFrameLocks noGrp="1"/>
          </p:cNvGraphicFramePr>
          <p:nvPr/>
        </p:nvGraphicFramePr>
        <p:xfrm>
          <a:off x="1000103" y="857232"/>
          <a:ext cx="7143794" cy="2817816"/>
        </p:xfrm>
        <a:graphic>
          <a:graphicData uri="http://schemas.openxmlformats.org/drawingml/2006/table">
            <a:tbl>
              <a:tblPr firstRow="1" bandRow="1">
                <a:tableStyleId>{5940675A-B579-460E-94D1-54222C63F5DA}</a:tableStyleId>
              </a:tblPr>
              <a:tblGrid>
                <a:gridCol w="1002188"/>
                <a:gridCol w="783762"/>
                <a:gridCol w="892974"/>
                <a:gridCol w="892974"/>
                <a:gridCol w="892974"/>
                <a:gridCol w="892974"/>
                <a:gridCol w="892974"/>
                <a:gridCol w="892974"/>
              </a:tblGrid>
              <a:tr h="560461">
                <a:tc>
                  <a:txBody>
                    <a:bodyPr/>
                    <a:lstStyle/>
                    <a:p>
                      <a:pPr algn="ctr"/>
                      <a:r>
                        <a:rPr lang="en-US" b="1" dirty="0" smtClean="0"/>
                        <a:t>Process</a:t>
                      </a:r>
                      <a:endParaRPr lang="en-US" b="1" dirty="0"/>
                    </a:p>
                  </a:txBody>
                  <a:tcPr/>
                </a:tc>
                <a:tc>
                  <a:txBody>
                    <a:bodyPr/>
                    <a:lstStyle/>
                    <a:p>
                      <a:pPr algn="ctr"/>
                      <a:r>
                        <a:rPr lang="en-US" b="1" dirty="0" smtClean="0"/>
                        <a:t>AT</a:t>
                      </a:r>
                      <a:endParaRPr lang="en-US" b="1" dirty="0"/>
                    </a:p>
                  </a:txBody>
                  <a:tcPr/>
                </a:tc>
                <a:tc>
                  <a:txBody>
                    <a:bodyPr/>
                    <a:lstStyle/>
                    <a:p>
                      <a:pPr algn="ctr"/>
                      <a:r>
                        <a:rPr lang="en-US" b="1" dirty="0" smtClean="0"/>
                        <a:t>BT</a:t>
                      </a:r>
                      <a:endParaRPr lang="en-US" b="1" dirty="0"/>
                    </a:p>
                  </a:txBody>
                  <a:tcPr/>
                </a:tc>
                <a:tc>
                  <a:txBody>
                    <a:bodyPr/>
                    <a:lstStyle/>
                    <a:p>
                      <a:pPr algn="ctr"/>
                      <a:r>
                        <a:rPr lang="en-US" b="1" dirty="0" smtClean="0"/>
                        <a:t>ST</a:t>
                      </a:r>
                      <a:endParaRPr lang="en-US" b="1" dirty="0"/>
                    </a:p>
                  </a:txBody>
                  <a:tcPr/>
                </a:tc>
                <a:tc>
                  <a:txBody>
                    <a:bodyPr/>
                    <a:lstStyle/>
                    <a:p>
                      <a:pPr algn="ctr"/>
                      <a:r>
                        <a:rPr lang="en-US" b="1" dirty="0" smtClean="0"/>
                        <a:t>CT</a:t>
                      </a:r>
                      <a:endParaRPr lang="en-US" b="1" dirty="0"/>
                    </a:p>
                  </a:txBody>
                  <a:tcPr/>
                </a:tc>
                <a:tc>
                  <a:txBody>
                    <a:bodyPr/>
                    <a:lstStyle/>
                    <a:p>
                      <a:pPr algn="ctr"/>
                      <a:r>
                        <a:rPr lang="en-US" b="1" dirty="0" smtClean="0"/>
                        <a:t>TAT</a:t>
                      </a:r>
                      <a:endParaRPr lang="en-US" b="1" dirty="0"/>
                    </a:p>
                  </a:txBody>
                  <a:tcPr/>
                </a:tc>
                <a:tc>
                  <a:txBody>
                    <a:bodyPr/>
                    <a:lstStyle/>
                    <a:p>
                      <a:pPr algn="ctr"/>
                      <a:r>
                        <a:rPr lang="en-US" b="1" dirty="0" smtClean="0"/>
                        <a:t>WT</a:t>
                      </a:r>
                      <a:endParaRPr lang="en-US" b="1" dirty="0"/>
                    </a:p>
                  </a:txBody>
                  <a:tcPr/>
                </a:tc>
                <a:tc>
                  <a:txBody>
                    <a:bodyPr/>
                    <a:lstStyle/>
                    <a:p>
                      <a:pPr algn="ctr"/>
                      <a:r>
                        <a:rPr lang="en-US" b="1" dirty="0" smtClean="0"/>
                        <a:t>RT</a:t>
                      </a:r>
                      <a:endParaRPr lang="en-US" b="1" dirty="0"/>
                    </a:p>
                  </a:txBody>
                  <a:tcPr/>
                </a:tc>
              </a:tr>
              <a:tr h="451471">
                <a:tc>
                  <a:txBody>
                    <a:bodyPr/>
                    <a:lstStyle/>
                    <a:p>
                      <a:pPr algn="ctr"/>
                      <a:r>
                        <a:rPr lang="en-US" dirty="0" smtClean="0"/>
                        <a:t>P1</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451471">
                <a:tc>
                  <a:txBody>
                    <a:bodyPr/>
                    <a:lstStyle/>
                    <a:p>
                      <a:pPr algn="ctr"/>
                      <a:r>
                        <a:rPr lang="en-US" dirty="0" smtClean="0"/>
                        <a:t>P2</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451471">
                <a:tc>
                  <a:txBody>
                    <a:bodyPr/>
                    <a:lstStyle/>
                    <a:p>
                      <a:pPr algn="ctr"/>
                      <a:r>
                        <a:rPr lang="en-US" dirty="0" smtClean="0"/>
                        <a:t>P3</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451471">
                <a:tc>
                  <a:txBody>
                    <a:bodyPr/>
                    <a:lstStyle/>
                    <a:p>
                      <a:pPr algn="ctr"/>
                      <a:r>
                        <a:rPr lang="en-US" dirty="0" smtClean="0"/>
                        <a:t>P4</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451471">
                <a:tc>
                  <a:txBody>
                    <a:bodyPr/>
                    <a:lstStyle/>
                    <a:p>
                      <a:pPr algn="ctr"/>
                      <a:r>
                        <a:rPr lang="en-US" dirty="0" smtClean="0"/>
                        <a:t>P5</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bl>
          </a:graphicData>
        </a:graphic>
      </p:graphicFrame>
      <p:graphicFrame>
        <p:nvGraphicFramePr>
          <p:cNvPr id="11" name="Table 10"/>
          <p:cNvGraphicFramePr>
            <a:graphicFrameLocks noGrp="1"/>
          </p:cNvGraphicFramePr>
          <p:nvPr/>
        </p:nvGraphicFramePr>
        <p:xfrm>
          <a:off x="1500166" y="4500570"/>
          <a:ext cx="6858048" cy="642942"/>
        </p:xfrm>
        <a:graphic>
          <a:graphicData uri="http://schemas.openxmlformats.org/drawingml/2006/table">
            <a:tbl>
              <a:tblPr firstRow="1" bandRow="1">
                <a:tableStyleId>{5940675A-B579-460E-94D1-54222C63F5DA}</a:tableStyleId>
              </a:tblPr>
              <a:tblGrid>
                <a:gridCol w="1143008"/>
                <a:gridCol w="1143008"/>
                <a:gridCol w="1143008"/>
                <a:gridCol w="1143008"/>
                <a:gridCol w="1143008"/>
                <a:gridCol w="1143008"/>
              </a:tblGrid>
              <a:tr h="642942">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r>
              <a:rPr lang="en-US" b="1" dirty="0">
                <a:solidFill>
                  <a:srgbClr val="0070C0"/>
                </a:solidFill>
              </a:rPr>
              <a:t>SJF – SHORTEST JOB FIRST SCHEDULING</a:t>
            </a:r>
            <a:endParaRPr lang="en-US" dirty="0">
              <a:solidFill>
                <a:srgbClr val="0070C0"/>
              </a:solidFill>
            </a:endParaRPr>
          </a:p>
        </p:txBody>
      </p:sp>
      <p:sp>
        <p:nvSpPr>
          <p:cNvPr id="3" name="Content Placeholder 2"/>
          <p:cNvSpPr>
            <a:spLocks noGrp="1"/>
          </p:cNvSpPr>
          <p:nvPr>
            <p:ph idx="1"/>
          </p:nvPr>
        </p:nvSpPr>
        <p:spPr>
          <a:xfrm>
            <a:off x="457200" y="1357298"/>
            <a:ext cx="8229600" cy="4952022"/>
          </a:xfrm>
        </p:spPr>
        <p:txBody>
          <a:bodyPr>
            <a:normAutofit/>
          </a:bodyPr>
          <a:lstStyle/>
          <a:p>
            <a:pPr lvl="0" algn="just"/>
            <a:r>
              <a:rPr lang="en-US" sz="2800" dirty="0"/>
              <a:t>This is also known as shortest job next, or SJN</a:t>
            </a:r>
          </a:p>
          <a:p>
            <a:pPr lvl="0" algn="just"/>
            <a:r>
              <a:rPr lang="en-US" sz="2800" dirty="0"/>
              <a:t>This is a non-preemptive, pre-emptive scheduling algorithm.</a:t>
            </a:r>
          </a:p>
          <a:p>
            <a:pPr lvl="0" algn="just"/>
            <a:r>
              <a:rPr lang="en-US" sz="2800" dirty="0"/>
              <a:t>Best approach to minimize waiting time.</a:t>
            </a:r>
          </a:p>
          <a:p>
            <a:pPr lvl="0" algn="just"/>
            <a:r>
              <a:rPr lang="en-US" sz="2800" dirty="0"/>
              <a:t>Easy to implement in Batch systems where required CPU time is known in advance.</a:t>
            </a:r>
          </a:p>
          <a:p>
            <a:pPr lvl="0" algn="just"/>
            <a:r>
              <a:rPr lang="en-US" sz="2800" dirty="0"/>
              <a:t>Impossible to implement in interactive systems where required CPU time is not known.</a:t>
            </a:r>
          </a:p>
          <a:p>
            <a:pPr lvl="0" algn="just"/>
            <a:r>
              <a:rPr lang="en-US" sz="2800" dirty="0"/>
              <a:t>The processer should know in advance how much time process will take</a:t>
            </a:r>
            <a:r>
              <a:rPr lang="en-US" sz="2800" dirty="0" smtClean="0"/>
              <a:t>.</a:t>
            </a:r>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105</a:t>
            </a:fld>
            <a:endParaRPr lang="en-US"/>
          </a:p>
        </p:txBody>
      </p:sp>
      <p:sp>
        <p:nvSpPr>
          <p:cNvPr id="6" name="Date Placeholder 5"/>
          <p:cNvSpPr>
            <a:spLocks noGrp="1"/>
          </p:cNvSpPr>
          <p:nvPr>
            <p:ph type="dt" sz="half" idx="10"/>
          </p:nvPr>
        </p:nvSpPr>
        <p:spPr/>
        <p:txBody>
          <a:bodyPr/>
          <a:lstStyle/>
          <a:p>
            <a:fld id="{A80F9DAB-B5FE-42F5-82D5-7A442A27F3CA}" type="datetime4">
              <a:rPr lang="en-US" smtClean="0"/>
              <a:pPr/>
              <a:t>July 26, 2021</a:t>
            </a:fld>
            <a:endParaRPr lang="en-US"/>
          </a:p>
        </p:txBody>
      </p:sp>
    </p:spTree>
    <p:extLst>
      <p:ext uri="{BB962C8B-B14F-4D97-AF65-F5344CB8AC3E}">
        <p14:creationId xmlns="" xmlns:p14="http://schemas.microsoft.com/office/powerpoint/2010/main" val="393185625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7"/>
            <a:ext cx="8229600" cy="5857916"/>
          </a:xfrm>
        </p:spPr>
        <p:txBody>
          <a:bodyPr>
            <a:noAutofit/>
          </a:bodyPr>
          <a:lstStyle/>
          <a:p>
            <a:pPr algn="just"/>
            <a:r>
              <a:rPr lang="en-US" sz="2400" dirty="0" smtClean="0"/>
              <a:t>If the next CPU bursts of two processes are the same, FCFS scheduling is used to break the tie. </a:t>
            </a:r>
          </a:p>
          <a:p>
            <a:pPr algn="just"/>
            <a:endParaRPr lang="en-US" sz="2400" dirty="0" smtClean="0"/>
          </a:p>
          <a:p>
            <a:pPr algn="just"/>
            <a:r>
              <a:rPr lang="en-US" sz="2400" dirty="0" smtClean="0"/>
              <a:t>Note that a more appropriate term for this scheduling method would be the </a:t>
            </a:r>
            <a:r>
              <a:rPr lang="en-US" sz="2400" b="1" i="1" dirty="0" smtClean="0"/>
              <a:t>shortest-next-CPU-burst </a:t>
            </a:r>
            <a:r>
              <a:rPr lang="en-US" sz="2400" dirty="0" smtClean="0"/>
              <a:t>algorithm, because scheduling depends on the length of the next CPU burst of a process, rather than its total length.</a:t>
            </a:r>
          </a:p>
          <a:p>
            <a:pPr algn="just"/>
            <a:endParaRPr lang="en-IN" sz="2400" dirty="0" smtClean="0"/>
          </a:p>
          <a:p>
            <a:pPr algn="just"/>
            <a:r>
              <a:rPr lang="en-US" sz="2400" dirty="0" smtClean="0"/>
              <a:t>The SJF algorithm can be either preemptive or non-preemptive. </a:t>
            </a:r>
          </a:p>
          <a:p>
            <a:pPr algn="just"/>
            <a:endParaRPr lang="en-US" sz="2400" dirty="0" smtClean="0"/>
          </a:p>
          <a:p>
            <a:pPr algn="just"/>
            <a:r>
              <a:rPr lang="en-US" sz="2400" dirty="0" smtClean="0"/>
              <a:t>The choice arises when a new process arrives at the ready queue while a previous process is still executing. The next CPU burst of the newly arrived process may be shorter than what is left of the currently executing process. </a:t>
            </a:r>
          </a:p>
          <a:p>
            <a:pPr algn="just"/>
            <a:endParaRPr lang="en-US" sz="2400" dirty="0" smtClean="0"/>
          </a:p>
          <a:p>
            <a:pPr algn="just">
              <a:buNone/>
            </a:pP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Autofit/>
          </a:bodyPr>
          <a:lstStyle/>
          <a:p>
            <a:pPr algn="just"/>
            <a:r>
              <a:rPr lang="en-US" sz="2400" dirty="0" smtClean="0"/>
              <a:t>A preemptive SJF algorithm will preempt the currently executing process, whereas a non-preemptive SJF algorithm will allow the currently running process to finish its CPU burst. </a:t>
            </a:r>
          </a:p>
          <a:p>
            <a:pPr algn="just"/>
            <a:endParaRPr lang="en-US" sz="2400" dirty="0" smtClean="0"/>
          </a:p>
          <a:p>
            <a:pPr algn="just"/>
            <a:endParaRPr lang="en-US" sz="2400" dirty="0" smtClean="0"/>
          </a:p>
          <a:p>
            <a:pPr algn="just"/>
            <a:r>
              <a:rPr lang="en-US" sz="2400" dirty="0" smtClean="0"/>
              <a:t>Preemptive SJF scheduling is sometimes called </a:t>
            </a:r>
            <a:r>
              <a:rPr lang="en-US" sz="2400" b="1" dirty="0" smtClean="0"/>
              <a:t>shortest-remaining time- first scheduling.</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algn="just"/>
            <a:r>
              <a:rPr lang="en-US" sz="2800" b="1" dirty="0" smtClean="0"/>
              <a:t>Advantages of SJF</a:t>
            </a:r>
          </a:p>
          <a:p>
            <a:pPr lvl="1" algn="just"/>
            <a:r>
              <a:rPr lang="en-US" dirty="0" smtClean="0"/>
              <a:t>Maximum throughput </a:t>
            </a:r>
          </a:p>
          <a:p>
            <a:pPr lvl="1" algn="just"/>
            <a:r>
              <a:rPr lang="en-US" dirty="0" smtClean="0"/>
              <a:t>Minimum average waiting and turnaround time</a:t>
            </a:r>
          </a:p>
          <a:p>
            <a:pPr lvl="1" algn="just"/>
            <a:endParaRPr lang="en-IN" dirty="0" smtClean="0"/>
          </a:p>
          <a:p>
            <a:pPr lvl="1" algn="just"/>
            <a:endParaRPr lang="en-US" dirty="0" smtClean="0"/>
          </a:p>
          <a:p>
            <a:pPr algn="just"/>
            <a:r>
              <a:rPr lang="en-US" sz="2800" b="1" dirty="0" smtClean="0"/>
              <a:t>Disadvantages of SJF</a:t>
            </a:r>
          </a:p>
          <a:p>
            <a:pPr lvl="1" algn="just"/>
            <a:r>
              <a:rPr lang="en-US" dirty="0" smtClean="0"/>
              <a:t>May suffer with the problem of starvation </a:t>
            </a:r>
          </a:p>
          <a:p>
            <a:pPr lvl="1" algn="just"/>
            <a:r>
              <a:rPr lang="en-US" dirty="0" smtClean="0"/>
              <a:t>It is not implementable because the exact Burst time for a process can't be known in advance.</a:t>
            </a:r>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25470"/>
          </a:xfrm>
        </p:spPr>
        <p:txBody>
          <a:bodyPr>
            <a:normAutofit fontScale="90000"/>
          </a:bodyPr>
          <a:lstStyle/>
          <a:p>
            <a:r>
              <a:rPr lang="en-US" b="1" dirty="0" smtClean="0">
                <a:solidFill>
                  <a:srgbClr val="0070C0"/>
                </a:solidFill>
              </a:rPr>
              <a:t>Problem -1</a:t>
            </a:r>
            <a:endParaRPr lang="en-US" dirty="0"/>
          </a:p>
        </p:txBody>
      </p:sp>
      <p:sp>
        <p:nvSpPr>
          <p:cNvPr id="3" name="Content Placeholder 2"/>
          <p:cNvSpPr>
            <a:spLocks noGrp="1"/>
          </p:cNvSpPr>
          <p:nvPr>
            <p:ph idx="1"/>
          </p:nvPr>
        </p:nvSpPr>
        <p:spPr>
          <a:xfrm>
            <a:off x="457200" y="785794"/>
            <a:ext cx="8229600" cy="5340369"/>
          </a:xfrm>
        </p:spPr>
        <p:txBody>
          <a:bodyPr>
            <a:normAutofit/>
          </a:bodyPr>
          <a:lstStyle/>
          <a:p>
            <a:pPr algn="just"/>
            <a:r>
              <a:rPr lang="en-US" sz="2400" dirty="0" smtClean="0">
                <a:solidFill>
                  <a:prstClr val="black"/>
                </a:solidFill>
              </a:rPr>
              <a:t>Consider the following set of processes that arrive at time 0, with the length of the CPU burst given in milliseconds:</a:t>
            </a:r>
          </a:p>
          <a:p>
            <a:pPr algn="just"/>
            <a:endParaRPr lang="en-IN" sz="2400" dirty="0" smtClean="0">
              <a:solidFill>
                <a:prstClr val="black"/>
              </a:solidFill>
            </a:endParaRPr>
          </a:p>
          <a:p>
            <a:pPr algn="just"/>
            <a:endParaRPr lang="en-IN" sz="2400" dirty="0" smtClean="0">
              <a:solidFill>
                <a:prstClr val="black"/>
              </a:solidFill>
            </a:endParaRPr>
          </a:p>
          <a:p>
            <a:pPr algn="just"/>
            <a:endParaRPr lang="en-IN" sz="2400" dirty="0" smtClean="0">
              <a:solidFill>
                <a:prstClr val="black"/>
              </a:solidFill>
            </a:endParaRPr>
          </a:p>
          <a:p>
            <a:pPr algn="just"/>
            <a:endParaRPr lang="en-IN" sz="2400" dirty="0" smtClean="0">
              <a:solidFill>
                <a:prstClr val="black"/>
              </a:solidFill>
            </a:endParaRPr>
          </a:p>
          <a:p>
            <a:pPr algn="just"/>
            <a:r>
              <a:rPr lang="en-US" sz="2400" dirty="0" smtClean="0"/>
              <a:t>Using SJF scheduling, we would schedule these processes according to the following Gantt chart:</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109</a:t>
            </a:fld>
            <a:endParaRPr lang="en-US"/>
          </a:p>
        </p:txBody>
      </p:sp>
      <p:pic>
        <p:nvPicPr>
          <p:cNvPr id="1026" name="Picture 2"/>
          <p:cNvPicPr>
            <a:picLocks noChangeAspect="1" noChangeArrowheads="1"/>
          </p:cNvPicPr>
          <p:nvPr/>
        </p:nvPicPr>
        <p:blipFill>
          <a:blip r:embed="rId3"/>
          <a:srcRect/>
          <a:stretch>
            <a:fillRect/>
          </a:stretch>
        </p:blipFill>
        <p:spPr bwMode="auto">
          <a:xfrm>
            <a:off x="3000364" y="1714488"/>
            <a:ext cx="3025609" cy="142876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571604" y="4357694"/>
            <a:ext cx="5500726" cy="1000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a:t>
            </a:fld>
            <a:endParaRPr lang="en-US"/>
          </a:p>
        </p:txBody>
      </p:sp>
      <p:pic>
        <p:nvPicPr>
          <p:cNvPr id="2052" name="Picture 4"/>
          <p:cNvPicPr>
            <a:picLocks noChangeAspect="1" noChangeArrowheads="1"/>
          </p:cNvPicPr>
          <p:nvPr/>
        </p:nvPicPr>
        <p:blipFill>
          <a:blip r:embed="rId2"/>
          <a:srcRect/>
          <a:stretch>
            <a:fillRect/>
          </a:stretch>
        </p:blipFill>
        <p:spPr bwMode="auto">
          <a:xfrm>
            <a:off x="500034" y="627028"/>
            <a:ext cx="7643866" cy="57309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14"/>
            <a:ext cx="8229600" cy="725470"/>
          </a:xfrm>
        </p:spPr>
        <p:txBody>
          <a:bodyPr>
            <a:normAutofit fontScale="90000"/>
          </a:bodyPr>
          <a:lstStyle/>
          <a:p>
            <a:r>
              <a:rPr lang="en-US" b="1" dirty="0" smtClean="0">
                <a:solidFill>
                  <a:srgbClr val="0070C0"/>
                </a:solidFill>
              </a:rPr>
              <a:t>Problem -1</a:t>
            </a:r>
            <a:endParaRPr lang="en-US" dirty="0"/>
          </a:p>
        </p:txBody>
      </p:sp>
      <p:sp>
        <p:nvSpPr>
          <p:cNvPr id="3" name="Content Placeholder 2"/>
          <p:cNvSpPr>
            <a:spLocks noGrp="1"/>
          </p:cNvSpPr>
          <p:nvPr>
            <p:ph idx="1"/>
          </p:nvPr>
        </p:nvSpPr>
        <p:spPr>
          <a:xfrm>
            <a:off x="457200" y="785794"/>
            <a:ext cx="8229600" cy="5340369"/>
          </a:xfrm>
        </p:spPr>
        <p:txBody>
          <a:bodyPr>
            <a:normAutofit/>
          </a:bodyPr>
          <a:lstStyle/>
          <a:p>
            <a:pPr algn="just"/>
            <a:endParaRPr lang="en-IN" sz="2400" dirty="0" smtClean="0">
              <a:solidFill>
                <a:prstClr val="black"/>
              </a:solidFill>
            </a:endParaRPr>
          </a:p>
          <a:p>
            <a:pPr algn="just"/>
            <a:endParaRPr lang="en-IN" sz="2400" dirty="0" smtClean="0">
              <a:solidFill>
                <a:prstClr val="black"/>
              </a:solidFill>
            </a:endParaRPr>
          </a:p>
          <a:p>
            <a:pPr algn="just"/>
            <a:endParaRPr lang="en-IN" sz="2400" dirty="0" smtClean="0">
              <a:solidFill>
                <a:prstClr val="black"/>
              </a:solidFill>
            </a:endParaRPr>
          </a:p>
          <a:p>
            <a:pPr algn="just"/>
            <a:r>
              <a:rPr lang="en-US" sz="2400" dirty="0" smtClean="0"/>
              <a:t>The waiting time is:</a:t>
            </a:r>
          </a:p>
          <a:p>
            <a:pPr lvl="1" algn="just"/>
            <a:r>
              <a:rPr lang="en-US" sz="2400" dirty="0" smtClean="0"/>
              <a:t> 3 milliseconds for process </a:t>
            </a:r>
            <a:r>
              <a:rPr lang="en-US" sz="2400" i="1" dirty="0" smtClean="0"/>
              <a:t>P1</a:t>
            </a:r>
          </a:p>
          <a:p>
            <a:pPr lvl="1" algn="just"/>
            <a:r>
              <a:rPr lang="en-US" sz="2400" i="1" dirty="0" smtClean="0"/>
              <a:t>16 milliseconds for process P2</a:t>
            </a:r>
          </a:p>
          <a:p>
            <a:pPr lvl="1" algn="just"/>
            <a:r>
              <a:rPr lang="en-US" sz="2400" i="1" dirty="0" smtClean="0"/>
              <a:t>9 milliseconds for process P3</a:t>
            </a:r>
          </a:p>
          <a:p>
            <a:pPr lvl="1" algn="just"/>
            <a:r>
              <a:rPr lang="en-US" sz="2400" i="1" dirty="0" smtClean="0"/>
              <a:t>0 milliseconds for process P4</a:t>
            </a:r>
          </a:p>
          <a:p>
            <a:pPr algn="just"/>
            <a:r>
              <a:rPr lang="en-US" sz="2400" dirty="0" smtClean="0"/>
              <a:t>The average waiting time is (3 + 16 + 9 + 0)/4 = 7 milliseconds. </a:t>
            </a:r>
          </a:p>
          <a:p>
            <a:pPr algn="just"/>
            <a:r>
              <a:rPr lang="en-US" sz="2400" dirty="0" smtClean="0"/>
              <a:t>By comparison, if we were using the FCFS scheduling scheme, the average waiting time would be 10.25 milliseconds.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110</a:t>
            </a:fld>
            <a:endParaRPr lang="en-US"/>
          </a:p>
        </p:txBody>
      </p:sp>
      <p:pic>
        <p:nvPicPr>
          <p:cNvPr id="1027" name="Picture 3"/>
          <p:cNvPicPr>
            <a:picLocks noChangeAspect="1" noChangeArrowheads="1"/>
          </p:cNvPicPr>
          <p:nvPr/>
        </p:nvPicPr>
        <p:blipFill>
          <a:blip r:embed="rId3"/>
          <a:srcRect/>
          <a:stretch>
            <a:fillRect/>
          </a:stretch>
        </p:blipFill>
        <p:spPr bwMode="auto">
          <a:xfrm>
            <a:off x="1643042" y="857232"/>
            <a:ext cx="5500726" cy="1000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86058"/>
            <a:ext cx="8229600" cy="3340105"/>
          </a:xfrm>
        </p:spPr>
        <p:txBody>
          <a:bodyPr>
            <a:normAutofit/>
          </a:bodyPr>
          <a:lstStyle/>
          <a:p>
            <a:pPr algn="just"/>
            <a:r>
              <a:rPr lang="en-US" sz="2400" dirty="0" smtClean="0"/>
              <a:t>The SJF scheduling algorithm is provably optimal, it gives the minimum average waiting time for a given set of processes. </a:t>
            </a:r>
          </a:p>
          <a:p>
            <a:pPr algn="just"/>
            <a:r>
              <a:rPr lang="en-US" sz="2400" dirty="0" smtClean="0"/>
              <a:t>Moving a short process before a long one decreases the waiting time of the short process more than it increases the waiting time of the long process. </a:t>
            </a:r>
          </a:p>
          <a:p>
            <a:pPr algn="just"/>
            <a:r>
              <a:rPr lang="en-US" sz="2400" dirty="0" smtClean="0"/>
              <a:t>Consequently, the average waiting time decreases.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111</a:t>
            </a:fld>
            <a:endParaRPr lang="en-US"/>
          </a:p>
        </p:txBody>
      </p:sp>
      <p:pic>
        <p:nvPicPr>
          <p:cNvPr id="2050" name="Picture 2"/>
          <p:cNvPicPr>
            <a:picLocks noChangeAspect="1" noChangeArrowheads="1"/>
          </p:cNvPicPr>
          <p:nvPr/>
        </p:nvPicPr>
        <p:blipFill>
          <a:blip r:embed="rId3"/>
          <a:srcRect/>
          <a:stretch>
            <a:fillRect/>
          </a:stretch>
        </p:blipFill>
        <p:spPr bwMode="auto">
          <a:xfrm>
            <a:off x="714348" y="357166"/>
            <a:ext cx="7358114" cy="20416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654032"/>
          </a:xfrm>
        </p:spPr>
        <p:txBody>
          <a:bodyPr>
            <a:normAutofit fontScale="90000"/>
          </a:bodyPr>
          <a:lstStyle/>
          <a:p>
            <a:r>
              <a:rPr lang="en-US" b="1" dirty="0" smtClean="0">
                <a:solidFill>
                  <a:srgbClr val="0070C0"/>
                </a:solidFill>
              </a:rPr>
              <a:t>Problem -2</a:t>
            </a:r>
            <a:endParaRPr lang="en-US" dirty="0"/>
          </a:p>
        </p:txBody>
      </p:sp>
      <p:graphicFrame>
        <p:nvGraphicFramePr>
          <p:cNvPr id="7" name="Content Placeholder 6"/>
          <p:cNvGraphicFramePr>
            <a:graphicFrameLocks noGrp="1"/>
          </p:cNvGraphicFramePr>
          <p:nvPr>
            <p:ph idx="1"/>
          </p:nvPr>
        </p:nvGraphicFramePr>
        <p:xfrm>
          <a:off x="428598" y="2143116"/>
          <a:ext cx="8501118" cy="2928959"/>
        </p:xfrm>
        <a:graphic>
          <a:graphicData uri="http://schemas.openxmlformats.org/drawingml/2006/table">
            <a:tbl>
              <a:tblPr/>
              <a:tblGrid>
                <a:gridCol w="1214444"/>
                <a:gridCol w="1357322"/>
                <a:gridCol w="1428760"/>
                <a:gridCol w="1571636"/>
                <a:gridCol w="1512103"/>
                <a:gridCol w="1416853"/>
              </a:tblGrid>
              <a:tr h="900094">
                <a:tc>
                  <a:txBody>
                    <a:bodyPr/>
                    <a:lstStyle/>
                    <a:p>
                      <a:pPr algn="ctr"/>
                      <a:r>
                        <a:rPr lang="en-US" b="1" dirty="0"/>
                        <a:t>PID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Arrival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Burst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Completion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Turn Around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112</a:t>
            </a:fld>
            <a:endParaRPr lang="en-US"/>
          </a:p>
        </p:txBody>
      </p:sp>
      <p:sp>
        <p:nvSpPr>
          <p:cNvPr id="8" name="Rectangle 7"/>
          <p:cNvSpPr/>
          <p:nvPr/>
        </p:nvSpPr>
        <p:spPr>
          <a:xfrm>
            <a:off x="214282" y="928670"/>
            <a:ext cx="8572560" cy="830997"/>
          </a:xfrm>
          <a:prstGeom prst="rect">
            <a:avLst/>
          </a:prstGeom>
        </p:spPr>
        <p:txBody>
          <a:bodyPr wrap="square">
            <a:spAutoFit/>
          </a:bodyPr>
          <a:lstStyle/>
          <a:p>
            <a:pPr algn="just"/>
            <a:r>
              <a:rPr lang="en-US" sz="2400" dirty="0" smtClean="0"/>
              <a:t>Consider the processes P1, P2, P3, P4 and P5. Their arrival time and burst time are given in the table below. (</a:t>
            </a:r>
            <a:r>
              <a:rPr lang="en-US" sz="2400" b="1" dirty="0" smtClean="0"/>
              <a:t>Non-preemptive SJF</a:t>
            </a:r>
            <a:r>
              <a:rPr lang="en-US" sz="2400" dirty="0" smtClean="0"/>
              <a:t>)</a:t>
            </a:r>
            <a:endParaRPr lang="en-US" sz="2400" dirty="0"/>
          </a:p>
        </p:txBody>
      </p:sp>
      <p:graphicFrame>
        <p:nvGraphicFramePr>
          <p:cNvPr id="10" name="Table 9"/>
          <p:cNvGraphicFramePr>
            <a:graphicFrameLocks noGrp="1"/>
          </p:cNvGraphicFramePr>
          <p:nvPr/>
        </p:nvGraphicFramePr>
        <p:xfrm>
          <a:off x="1214414" y="5572140"/>
          <a:ext cx="6286542" cy="571504"/>
        </p:xfrm>
        <a:graphic>
          <a:graphicData uri="http://schemas.openxmlformats.org/drawingml/2006/table">
            <a:tbl>
              <a:tblPr firstRow="1" bandRow="1">
                <a:tableStyleId>{5940675A-B579-460E-94D1-54222C63F5DA}</a:tableStyleId>
              </a:tblPr>
              <a:tblGrid>
                <a:gridCol w="1047757"/>
                <a:gridCol w="1047757"/>
                <a:gridCol w="1047757"/>
                <a:gridCol w="1047757"/>
                <a:gridCol w="1047757"/>
                <a:gridCol w="1047757"/>
              </a:tblGrid>
              <a:tr h="571504">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bl>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654032"/>
          </a:xfrm>
        </p:spPr>
        <p:txBody>
          <a:bodyPr>
            <a:normAutofit fontScale="90000"/>
          </a:bodyPr>
          <a:lstStyle/>
          <a:p>
            <a:r>
              <a:rPr lang="en-US" b="1" dirty="0" smtClean="0">
                <a:solidFill>
                  <a:srgbClr val="0070C0"/>
                </a:solidFill>
              </a:rPr>
              <a:t>Problem -2</a:t>
            </a:r>
            <a:endParaRPr lang="en-US" dirty="0"/>
          </a:p>
        </p:txBody>
      </p:sp>
      <p:graphicFrame>
        <p:nvGraphicFramePr>
          <p:cNvPr id="7" name="Content Placeholder 6"/>
          <p:cNvGraphicFramePr>
            <a:graphicFrameLocks noGrp="1"/>
          </p:cNvGraphicFramePr>
          <p:nvPr>
            <p:ph idx="1"/>
          </p:nvPr>
        </p:nvGraphicFramePr>
        <p:xfrm>
          <a:off x="428598" y="2143116"/>
          <a:ext cx="8501118" cy="2928959"/>
        </p:xfrm>
        <a:graphic>
          <a:graphicData uri="http://schemas.openxmlformats.org/drawingml/2006/table">
            <a:tbl>
              <a:tblPr/>
              <a:tblGrid>
                <a:gridCol w="1214444"/>
                <a:gridCol w="1357322"/>
                <a:gridCol w="1428760"/>
                <a:gridCol w="1571636"/>
                <a:gridCol w="1512103"/>
                <a:gridCol w="1416853"/>
              </a:tblGrid>
              <a:tr h="900094">
                <a:tc>
                  <a:txBody>
                    <a:bodyPr/>
                    <a:lstStyle/>
                    <a:p>
                      <a:pPr algn="ctr"/>
                      <a:r>
                        <a:rPr lang="en-US" b="1" dirty="0"/>
                        <a:t>PID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Arrival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Burst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Completion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Turn Around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IN" dirty="0" smtClean="0"/>
                        <a:t>P2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113</a:t>
            </a:fld>
            <a:endParaRPr lang="en-US"/>
          </a:p>
        </p:txBody>
      </p:sp>
      <p:sp>
        <p:nvSpPr>
          <p:cNvPr id="8" name="Rectangle 7"/>
          <p:cNvSpPr/>
          <p:nvPr/>
        </p:nvSpPr>
        <p:spPr>
          <a:xfrm>
            <a:off x="214282" y="928670"/>
            <a:ext cx="8572560" cy="830997"/>
          </a:xfrm>
          <a:prstGeom prst="rect">
            <a:avLst/>
          </a:prstGeom>
        </p:spPr>
        <p:txBody>
          <a:bodyPr wrap="square">
            <a:spAutoFit/>
          </a:bodyPr>
          <a:lstStyle/>
          <a:p>
            <a:pPr algn="just"/>
            <a:r>
              <a:rPr lang="en-US" sz="2400" dirty="0" smtClean="0"/>
              <a:t>Consider the processes P1, P2, P3, P4 and P5. Their arrival time and burst time are given in the table below. (</a:t>
            </a:r>
            <a:r>
              <a:rPr lang="en-US" sz="2400" b="1" dirty="0" smtClean="0"/>
              <a:t>Non-preemptive SJF</a:t>
            </a:r>
            <a:r>
              <a:rPr lang="en-US" sz="2400" dirty="0" smtClean="0"/>
              <a:t>)</a:t>
            </a:r>
            <a:endParaRPr lang="en-US" sz="2400" dirty="0"/>
          </a:p>
        </p:txBody>
      </p:sp>
      <p:pic>
        <p:nvPicPr>
          <p:cNvPr id="3073" name="Picture 1"/>
          <p:cNvPicPr>
            <a:picLocks noChangeAspect="1" noChangeArrowheads="1"/>
          </p:cNvPicPr>
          <p:nvPr/>
        </p:nvPicPr>
        <p:blipFill>
          <a:blip r:embed="rId2"/>
          <a:srcRect/>
          <a:stretch>
            <a:fillRect/>
          </a:stretch>
        </p:blipFill>
        <p:spPr bwMode="auto">
          <a:xfrm>
            <a:off x="1000100" y="5357826"/>
            <a:ext cx="6929486" cy="9919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114</a:t>
            </a:fld>
            <a:endParaRPr lang="en-US"/>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9512" y="260648"/>
            <a:ext cx="8784976" cy="6049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589A07F5-67EE-4DC5-A0CB-5091D827D8A7}" type="datetime4">
              <a:rPr lang="en-US" smtClean="0"/>
              <a:pPr/>
              <a:t>July 26, 2021</a:t>
            </a:fld>
            <a:endParaRPr lang="en-US"/>
          </a:p>
        </p:txBody>
      </p:sp>
    </p:spTree>
    <p:extLst>
      <p:ext uri="{BB962C8B-B14F-4D97-AF65-F5344CB8AC3E}">
        <p14:creationId xmlns="" xmlns:p14="http://schemas.microsoft.com/office/powerpoint/2010/main" val="8613534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115</a:t>
            </a:fld>
            <a:endParaRPr lang="en-US"/>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33823"/>
            <a:ext cx="8964488" cy="670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E92DEBAE-3251-43A0-A371-B66FCB9615E1}" type="datetime4">
              <a:rPr lang="en-US" smtClean="0"/>
              <a:pPr/>
              <a:t>July 26, 2021</a:t>
            </a:fld>
            <a:endParaRPr lang="en-US"/>
          </a:p>
        </p:txBody>
      </p:sp>
    </p:spTree>
    <p:extLst>
      <p:ext uri="{BB962C8B-B14F-4D97-AF65-F5344CB8AC3E}">
        <p14:creationId xmlns="" xmlns:p14="http://schemas.microsoft.com/office/powerpoint/2010/main" val="28581827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582594"/>
          </a:xfrm>
        </p:spPr>
        <p:txBody>
          <a:bodyPr>
            <a:normAutofit fontScale="90000"/>
          </a:bodyPr>
          <a:lstStyle/>
          <a:p>
            <a:r>
              <a:rPr lang="en-US" b="1" dirty="0" smtClean="0">
                <a:solidFill>
                  <a:srgbClr val="0070C0"/>
                </a:solidFill>
              </a:rPr>
              <a:t>Shortest-Remaining Time-</a:t>
            </a:r>
            <a:br>
              <a:rPr lang="en-US" b="1" dirty="0" smtClean="0">
                <a:solidFill>
                  <a:srgbClr val="0070C0"/>
                </a:solidFill>
              </a:rPr>
            </a:br>
            <a:r>
              <a:rPr lang="en-US" b="1" dirty="0" smtClean="0">
                <a:solidFill>
                  <a:srgbClr val="0070C0"/>
                </a:solidFill>
              </a:rPr>
              <a:t>First scheduling(SRTF)</a:t>
            </a:r>
            <a:endParaRPr lang="en-US" dirty="0">
              <a:solidFill>
                <a:srgbClr val="0070C0"/>
              </a:solidFill>
            </a:endParaRPr>
          </a:p>
        </p:txBody>
      </p:sp>
      <p:sp>
        <p:nvSpPr>
          <p:cNvPr id="3" name="Content Placeholder 2"/>
          <p:cNvSpPr>
            <a:spLocks noGrp="1"/>
          </p:cNvSpPr>
          <p:nvPr>
            <p:ph idx="1"/>
          </p:nvPr>
        </p:nvSpPr>
        <p:spPr>
          <a:xfrm>
            <a:off x="457200" y="1214422"/>
            <a:ext cx="8229600" cy="4911741"/>
          </a:xfrm>
        </p:spPr>
        <p:txBody>
          <a:bodyPr>
            <a:normAutofit/>
          </a:bodyPr>
          <a:lstStyle/>
          <a:p>
            <a:pPr algn="just"/>
            <a:r>
              <a:rPr lang="en-US" sz="2600" dirty="0" smtClean="0"/>
              <a:t>Preemptive SJF scheduling is sometimes called </a:t>
            </a:r>
            <a:r>
              <a:rPr lang="en-US" sz="2600" b="1" dirty="0" smtClean="0"/>
              <a:t>shortest-remaining time- first scheduling.</a:t>
            </a:r>
          </a:p>
          <a:p>
            <a:pPr algn="just"/>
            <a:r>
              <a:rPr lang="en-US" sz="2800" dirty="0" smtClean="0"/>
              <a:t>Consider the following four processes, with the length of the CPU burst given in milliseconds:</a:t>
            </a:r>
            <a:endParaRPr lang="en-US" sz="26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116</a:t>
            </a:fld>
            <a:endParaRPr lang="en-US"/>
          </a:p>
        </p:txBody>
      </p:sp>
      <p:pic>
        <p:nvPicPr>
          <p:cNvPr id="1026" name="Picture 2"/>
          <p:cNvPicPr>
            <a:picLocks noChangeAspect="1" noChangeArrowheads="1"/>
          </p:cNvPicPr>
          <p:nvPr/>
        </p:nvPicPr>
        <p:blipFill>
          <a:blip r:embed="rId2"/>
          <a:srcRect/>
          <a:stretch>
            <a:fillRect/>
          </a:stretch>
        </p:blipFill>
        <p:spPr bwMode="auto">
          <a:xfrm>
            <a:off x="2143108" y="3214686"/>
            <a:ext cx="4789683" cy="1857388"/>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r>
              <a:rPr lang="en-US" sz="2400" dirty="0" smtClean="0"/>
              <a:t>If the processes arrive at the ready queue at the times shown and need the indicated burst times, then the resulting preemptive SJF schedule is as depicted in the following Gantt chart:</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117</a:t>
            </a:fld>
            <a:endParaRPr lang="en-US"/>
          </a:p>
        </p:txBody>
      </p:sp>
      <p:pic>
        <p:nvPicPr>
          <p:cNvPr id="2050" name="Picture 2"/>
          <p:cNvPicPr>
            <a:picLocks noChangeAspect="1" noChangeArrowheads="1"/>
          </p:cNvPicPr>
          <p:nvPr/>
        </p:nvPicPr>
        <p:blipFill>
          <a:blip r:embed="rId2"/>
          <a:srcRect/>
          <a:stretch>
            <a:fillRect/>
          </a:stretch>
        </p:blipFill>
        <p:spPr bwMode="auto">
          <a:xfrm>
            <a:off x="1357290" y="1785926"/>
            <a:ext cx="6572296" cy="1263216"/>
          </a:xfrm>
          <a:prstGeom prst="rect">
            <a:avLst/>
          </a:prstGeom>
          <a:noFill/>
          <a:ln w="9525">
            <a:noFill/>
            <a:miter lim="800000"/>
            <a:headEnd/>
            <a:tailEnd/>
          </a:ln>
          <a:effectLst/>
        </p:spPr>
      </p:pic>
      <p:graphicFrame>
        <p:nvGraphicFramePr>
          <p:cNvPr id="8" name="Content Placeholder 6"/>
          <p:cNvGraphicFramePr>
            <a:graphicFrameLocks/>
          </p:cNvGraphicFramePr>
          <p:nvPr/>
        </p:nvGraphicFramePr>
        <p:xfrm>
          <a:off x="428596" y="3143248"/>
          <a:ext cx="8501118" cy="2523186"/>
        </p:xfrm>
        <a:graphic>
          <a:graphicData uri="http://schemas.openxmlformats.org/drawingml/2006/table">
            <a:tbl>
              <a:tblPr/>
              <a:tblGrid>
                <a:gridCol w="1214444"/>
                <a:gridCol w="1357322"/>
                <a:gridCol w="1428760"/>
                <a:gridCol w="1571636"/>
                <a:gridCol w="1512103"/>
                <a:gridCol w="1416853"/>
              </a:tblGrid>
              <a:tr h="900094">
                <a:tc>
                  <a:txBody>
                    <a:bodyPr/>
                    <a:lstStyle/>
                    <a:p>
                      <a:pPr algn="ctr"/>
                      <a:r>
                        <a:rPr lang="en-US" b="1" dirty="0"/>
                        <a:t>PID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Arrival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Burst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Completion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Turn Around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8</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17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17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IN" dirty="0" smtClean="0"/>
                        <a:t>P2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26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24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15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73">
                <a:tc>
                  <a:txBody>
                    <a:bodyPr/>
                    <a:lstStyle/>
                    <a:p>
                      <a:pPr algn="ctr"/>
                      <a:r>
                        <a:rPr lang="en-US" dirty="0" smtClean="0"/>
                        <a:t>P4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25470"/>
          </a:xfrm>
        </p:spPr>
        <p:txBody>
          <a:bodyPr>
            <a:normAutofit fontScale="90000"/>
          </a:bodyPr>
          <a:lstStyle/>
          <a:p>
            <a:r>
              <a:rPr lang="en-US" b="1" dirty="0" smtClean="0">
                <a:solidFill>
                  <a:srgbClr val="0070C0"/>
                </a:solidFill>
              </a:rPr>
              <a:t>SJF </a:t>
            </a:r>
            <a:r>
              <a:rPr lang="en-US" b="1" dirty="0" err="1" smtClean="0">
                <a:solidFill>
                  <a:srgbClr val="0070C0"/>
                </a:solidFill>
              </a:rPr>
              <a:t>vs</a:t>
            </a:r>
            <a:r>
              <a:rPr lang="en-US" b="1" dirty="0" smtClean="0">
                <a:solidFill>
                  <a:srgbClr val="0070C0"/>
                </a:solidFill>
              </a:rPr>
              <a:t> SRTF</a:t>
            </a:r>
            <a:endParaRPr lang="en-US" b="1" dirty="0">
              <a:solidFill>
                <a:srgbClr val="0070C0"/>
              </a:solidFill>
            </a:endParaRPr>
          </a:p>
        </p:txBody>
      </p:sp>
      <p:graphicFrame>
        <p:nvGraphicFramePr>
          <p:cNvPr id="7" name="Content Placeholder 6"/>
          <p:cNvGraphicFramePr>
            <a:graphicFrameLocks noGrp="1"/>
          </p:cNvGraphicFramePr>
          <p:nvPr>
            <p:ph idx="1"/>
          </p:nvPr>
        </p:nvGraphicFramePr>
        <p:xfrm>
          <a:off x="642910" y="1142984"/>
          <a:ext cx="7715304" cy="2928959"/>
        </p:xfrm>
        <a:graphic>
          <a:graphicData uri="http://schemas.openxmlformats.org/drawingml/2006/table">
            <a:tbl>
              <a:tblPr>
                <a:tableStyleId>{5940675A-B579-460E-94D1-54222C63F5DA}</a:tableStyleId>
              </a:tblPr>
              <a:tblGrid>
                <a:gridCol w="928694"/>
                <a:gridCol w="1071570"/>
                <a:gridCol w="1214446"/>
                <a:gridCol w="1357322"/>
                <a:gridCol w="1500198"/>
                <a:gridCol w="1643074"/>
              </a:tblGrid>
              <a:tr h="976319">
                <a:tc>
                  <a:txBody>
                    <a:bodyPr/>
                    <a:lstStyle/>
                    <a:p>
                      <a:pPr algn="ctr"/>
                      <a:r>
                        <a:rPr lang="en-US" b="1" dirty="0"/>
                        <a:t>Process ID</a:t>
                      </a:r>
                    </a:p>
                  </a:txBody>
                  <a:tcPr anchor="ctr"/>
                </a:tc>
                <a:tc>
                  <a:txBody>
                    <a:bodyPr/>
                    <a:lstStyle/>
                    <a:p>
                      <a:pPr algn="ctr"/>
                      <a:r>
                        <a:rPr lang="en-US" b="1" dirty="0"/>
                        <a:t>Arrival </a:t>
                      </a:r>
                      <a:r>
                        <a:rPr lang="en-US" b="1" dirty="0" smtClean="0"/>
                        <a:t>Time(AT)</a:t>
                      </a:r>
                      <a:endParaRPr lang="en-US" b="1" dirty="0"/>
                    </a:p>
                  </a:txBody>
                  <a:tcPr anchor="ctr"/>
                </a:tc>
                <a:tc>
                  <a:txBody>
                    <a:bodyPr/>
                    <a:lstStyle/>
                    <a:p>
                      <a:pPr algn="ctr"/>
                      <a:r>
                        <a:rPr lang="en-US" b="1" dirty="0"/>
                        <a:t>Burst </a:t>
                      </a:r>
                      <a:r>
                        <a:rPr lang="en-US" b="1" dirty="0" smtClean="0"/>
                        <a:t>Time(BT)</a:t>
                      </a:r>
                      <a:endParaRPr lang="en-US" b="1" dirty="0"/>
                    </a:p>
                  </a:txBody>
                  <a:tcPr anchor="ctr"/>
                </a:tc>
                <a:tc>
                  <a:txBody>
                    <a:bodyPr/>
                    <a:lstStyle/>
                    <a:p>
                      <a:pPr algn="ctr"/>
                      <a:r>
                        <a:rPr lang="en-US" b="1" dirty="0"/>
                        <a:t>Completion </a:t>
                      </a:r>
                      <a:r>
                        <a:rPr lang="en-US" b="1" dirty="0" smtClean="0"/>
                        <a:t>Time(CT)</a:t>
                      </a:r>
                      <a:endParaRPr lang="en-US" b="1" dirty="0"/>
                    </a:p>
                  </a:txBody>
                  <a:tcPr anchor="ctr"/>
                </a:tc>
                <a:tc>
                  <a:txBody>
                    <a:bodyPr/>
                    <a:lstStyle/>
                    <a:p>
                      <a:pPr algn="ctr"/>
                      <a:r>
                        <a:rPr lang="en-US" b="1" dirty="0"/>
                        <a:t>Turn Around </a:t>
                      </a:r>
                      <a:r>
                        <a:rPr lang="en-US" b="1" dirty="0" smtClean="0"/>
                        <a:t>Time(TAT)</a:t>
                      </a:r>
                    </a:p>
                    <a:p>
                      <a:pPr algn="ctr"/>
                      <a:r>
                        <a:rPr lang="en-US" b="1" dirty="0" smtClean="0">
                          <a:solidFill>
                            <a:srgbClr val="FF0000"/>
                          </a:solidFill>
                        </a:rPr>
                        <a:t>CT-AT</a:t>
                      </a:r>
                      <a:endParaRPr lang="en-US" b="1" dirty="0">
                        <a:solidFill>
                          <a:srgbClr val="FF0000"/>
                        </a:solidFill>
                      </a:endParaRPr>
                    </a:p>
                  </a:txBody>
                  <a:tcPr anchor="ctr"/>
                </a:tc>
                <a:tc>
                  <a:txBody>
                    <a:bodyPr/>
                    <a:lstStyle/>
                    <a:p>
                      <a:pPr algn="ctr"/>
                      <a:r>
                        <a:rPr lang="en-US" b="1" dirty="0"/>
                        <a:t>Waiting </a:t>
                      </a:r>
                      <a:r>
                        <a:rPr lang="en-US" b="1" dirty="0" smtClean="0"/>
                        <a:t>Time(WT)</a:t>
                      </a:r>
                    </a:p>
                    <a:p>
                      <a:pPr algn="ctr"/>
                      <a:r>
                        <a:rPr lang="en-US" b="1" dirty="0" smtClean="0">
                          <a:solidFill>
                            <a:srgbClr val="FF0000"/>
                          </a:solidFill>
                        </a:rPr>
                        <a:t>TAT-BT</a:t>
                      </a:r>
                      <a:endParaRPr lang="en-US" b="1" dirty="0">
                        <a:solidFill>
                          <a:srgbClr val="FF0000"/>
                        </a:solidFill>
                      </a:endParaRPr>
                    </a:p>
                  </a:txBody>
                  <a:tcPr anchor="ctr"/>
                </a:tc>
              </a:tr>
              <a:tr h="390528">
                <a:tc>
                  <a:txBody>
                    <a:bodyPr/>
                    <a:lstStyle/>
                    <a:p>
                      <a:pPr algn="ctr"/>
                      <a:r>
                        <a:rPr lang="en-US" dirty="0" smtClean="0"/>
                        <a:t>P1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7</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P2</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P3</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P4</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4</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P5</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1</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r>
            </a:tbl>
          </a:graphicData>
        </a:graphic>
      </p:graphicFrame>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118</a:t>
            </a:fld>
            <a:endParaRPr lang="en-US"/>
          </a:p>
        </p:txBody>
      </p:sp>
      <p:graphicFrame>
        <p:nvGraphicFramePr>
          <p:cNvPr id="8" name="Table 7"/>
          <p:cNvGraphicFramePr>
            <a:graphicFrameLocks noGrp="1"/>
          </p:cNvGraphicFramePr>
          <p:nvPr/>
        </p:nvGraphicFramePr>
        <p:xfrm>
          <a:off x="1214414" y="4572008"/>
          <a:ext cx="6715170" cy="642942"/>
        </p:xfrm>
        <a:graphic>
          <a:graphicData uri="http://schemas.openxmlformats.org/drawingml/2006/table">
            <a:tbl>
              <a:tblPr firstRow="1" bandRow="1">
                <a:tableStyleId>{5940675A-B579-460E-94D1-54222C63F5DA}</a:tableStyleId>
              </a:tblPr>
              <a:tblGrid>
                <a:gridCol w="1343034"/>
                <a:gridCol w="1343034"/>
                <a:gridCol w="1343034"/>
                <a:gridCol w="1343034"/>
                <a:gridCol w="1343034"/>
              </a:tblGrid>
              <a:tr h="642942">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25470"/>
          </a:xfrm>
        </p:spPr>
        <p:txBody>
          <a:bodyPr>
            <a:normAutofit fontScale="90000"/>
          </a:bodyPr>
          <a:lstStyle/>
          <a:p>
            <a:r>
              <a:rPr lang="en-US" b="1" dirty="0" smtClean="0">
                <a:solidFill>
                  <a:srgbClr val="0070C0"/>
                </a:solidFill>
              </a:rPr>
              <a:t>SJF </a:t>
            </a:r>
            <a:r>
              <a:rPr lang="en-US" b="1" dirty="0" err="1" smtClean="0">
                <a:solidFill>
                  <a:srgbClr val="0070C0"/>
                </a:solidFill>
              </a:rPr>
              <a:t>vs</a:t>
            </a:r>
            <a:r>
              <a:rPr lang="en-US" b="1" dirty="0" smtClean="0">
                <a:solidFill>
                  <a:srgbClr val="0070C0"/>
                </a:solidFill>
              </a:rPr>
              <a:t> SRTF</a:t>
            </a:r>
            <a:endParaRPr lang="en-US" b="1" dirty="0">
              <a:solidFill>
                <a:srgbClr val="0070C0"/>
              </a:solidFill>
            </a:endParaRPr>
          </a:p>
        </p:txBody>
      </p:sp>
      <p:graphicFrame>
        <p:nvGraphicFramePr>
          <p:cNvPr id="7" name="Content Placeholder 6"/>
          <p:cNvGraphicFramePr>
            <a:graphicFrameLocks noGrp="1"/>
          </p:cNvGraphicFramePr>
          <p:nvPr>
            <p:ph idx="1"/>
          </p:nvPr>
        </p:nvGraphicFramePr>
        <p:xfrm>
          <a:off x="642910" y="1142984"/>
          <a:ext cx="7715304" cy="2928959"/>
        </p:xfrm>
        <a:graphic>
          <a:graphicData uri="http://schemas.openxmlformats.org/drawingml/2006/table">
            <a:tbl>
              <a:tblPr>
                <a:tableStyleId>{5940675A-B579-460E-94D1-54222C63F5DA}</a:tableStyleId>
              </a:tblPr>
              <a:tblGrid>
                <a:gridCol w="928694"/>
                <a:gridCol w="1071570"/>
                <a:gridCol w="1214446"/>
                <a:gridCol w="1357322"/>
                <a:gridCol w="1500198"/>
                <a:gridCol w="1643074"/>
              </a:tblGrid>
              <a:tr h="976319">
                <a:tc>
                  <a:txBody>
                    <a:bodyPr/>
                    <a:lstStyle/>
                    <a:p>
                      <a:pPr algn="ctr"/>
                      <a:r>
                        <a:rPr lang="en-US" b="1" dirty="0"/>
                        <a:t>Process ID</a:t>
                      </a:r>
                    </a:p>
                  </a:txBody>
                  <a:tcPr anchor="ctr"/>
                </a:tc>
                <a:tc>
                  <a:txBody>
                    <a:bodyPr/>
                    <a:lstStyle/>
                    <a:p>
                      <a:pPr algn="ctr"/>
                      <a:r>
                        <a:rPr lang="en-US" b="1" dirty="0"/>
                        <a:t>Arrival </a:t>
                      </a:r>
                      <a:r>
                        <a:rPr lang="en-US" b="1" dirty="0" smtClean="0"/>
                        <a:t>Time(AT)</a:t>
                      </a:r>
                      <a:endParaRPr lang="en-US" b="1" dirty="0"/>
                    </a:p>
                  </a:txBody>
                  <a:tcPr anchor="ctr"/>
                </a:tc>
                <a:tc>
                  <a:txBody>
                    <a:bodyPr/>
                    <a:lstStyle/>
                    <a:p>
                      <a:pPr algn="ctr"/>
                      <a:r>
                        <a:rPr lang="en-US" b="1" dirty="0"/>
                        <a:t>Burst </a:t>
                      </a:r>
                      <a:r>
                        <a:rPr lang="en-US" b="1" dirty="0" smtClean="0"/>
                        <a:t>Time(BT)</a:t>
                      </a:r>
                      <a:endParaRPr lang="en-US" b="1" dirty="0"/>
                    </a:p>
                  </a:txBody>
                  <a:tcPr anchor="ctr"/>
                </a:tc>
                <a:tc>
                  <a:txBody>
                    <a:bodyPr/>
                    <a:lstStyle/>
                    <a:p>
                      <a:pPr algn="ctr"/>
                      <a:r>
                        <a:rPr lang="en-US" b="1" dirty="0"/>
                        <a:t>Completion </a:t>
                      </a:r>
                      <a:r>
                        <a:rPr lang="en-US" b="1" dirty="0" smtClean="0"/>
                        <a:t>Time(CT)</a:t>
                      </a:r>
                      <a:endParaRPr lang="en-US" b="1" dirty="0"/>
                    </a:p>
                  </a:txBody>
                  <a:tcPr anchor="ctr"/>
                </a:tc>
                <a:tc>
                  <a:txBody>
                    <a:bodyPr/>
                    <a:lstStyle/>
                    <a:p>
                      <a:pPr algn="ctr"/>
                      <a:r>
                        <a:rPr lang="en-US" b="1" dirty="0"/>
                        <a:t>Turn Around </a:t>
                      </a:r>
                      <a:r>
                        <a:rPr lang="en-US" b="1" dirty="0" smtClean="0"/>
                        <a:t>Time(TAT)</a:t>
                      </a:r>
                    </a:p>
                    <a:p>
                      <a:pPr algn="ctr"/>
                      <a:r>
                        <a:rPr lang="en-US" b="1" dirty="0" smtClean="0">
                          <a:solidFill>
                            <a:srgbClr val="FF0000"/>
                          </a:solidFill>
                        </a:rPr>
                        <a:t>CT-AT</a:t>
                      </a:r>
                      <a:endParaRPr lang="en-US" b="1" dirty="0">
                        <a:solidFill>
                          <a:srgbClr val="FF0000"/>
                        </a:solidFill>
                      </a:endParaRPr>
                    </a:p>
                  </a:txBody>
                  <a:tcPr anchor="ctr"/>
                </a:tc>
                <a:tc>
                  <a:txBody>
                    <a:bodyPr/>
                    <a:lstStyle/>
                    <a:p>
                      <a:pPr algn="ctr"/>
                      <a:r>
                        <a:rPr lang="en-US" b="1" dirty="0"/>
                        <a:t>Waiting </a:t>
                      </a:r>
                      <a:r>
                        <a:rPr lang="en-US" b="1" dirty="0" smtClean="0"/>
                        <a:t>Time(WT)</a:t>
                      </a:r>
                    </a:p>
                    <a:p>
                      <a:pPr algn="ctr"/>
                      <a:r>
                        <a:rPr lang="en-US" b="1" dirty="0" smtClean="0">
                          <a:solidFill>
                            <a:srgbClr val="FF0000"/>
                          </a:solidFill>
                        </a:rPr>
                        <a:t>TAT-BT</a:t>
                      </a:r>
                      <a:endParaRPr lang="en-US" b="1" dirty="0">
                        <a:solidFill>
                          <a:srgbClr val="FF0000"/>
                        </a:solidFill>
                      </a:endParaRPr>
                    </a:p>
                  </a:txBody>
                  <a:tcPr anchor="ctr"/>
                </a:tc>
              </a:tr>
              <a:tr h="390528">
                <a:tc>
                  <a:txBody>
                    <a:bodyPr/>
                    <a:lstStyle/>
                    <a:p>
                      <a:pPr algn="ctr"/>
                      <a:r>
                        <a:rPr lang="en-US" dirty="0" smtClean="0"/>
                        <a:t>P1</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7</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P2</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3</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P3</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P4</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4</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r>
              <a:tr h="390528">
                <a:tc>
                  <a:txBody>
                    <a:bodyPr/>
                    <a:lstStyle/>
                    <a:p>
                      <a:pPr algn="ctr"/>
                      <a:r>
                        <a:rPr lang="en-US" dirty="0" smtClean="0"/>
                        <a:t>P5</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1</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119</a:t>
            </a:fld>
            <a:endParaRPr lang="en-US"/>
          </a:p>
        </p:txBody>
      </p:sp>
      <p:graphicFrame>
        <p:nvGraphicFramePr>
          <p:cNvPr id="8" name="Table 7"/>
          <p:cNvGraphicFramePr>
            <a:graphicFrameLocks noGrp="1"/>
          </p:cNvGraphicFramePr>
          <p:nvPr/>
        </p:nvGraphicFramePr>
        <p:xfrm>
          <a:off x="1214414" y="4572008"/>
          <a:ext cx="6715170" cy="642942"/>
        </p:xfrm>
        <a:graphic>
          <a:graphicData uri="http://schemas.openxmlformats.org/drawingml/2006/table">
            <a:tbl>
              <a:tblPr firstRow="1" bandRow="1">
                <a:tableStyleId>{5940675A-B579-460E-94D1-54222C63F5DA}</a:tableStyleId>
              </a:tblPr>
              <a:tblGrid>
                <a:gridCol w="1343034"/>
                <a:gridCol w="1343034"/>
                <a:gridCol w="1343034"/>
                <a:gridCol w="1343034"/>
                <a:gridCol w="1343034"/>
              </a:tblGrid>
              <a:tr h="642942">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a:solidFill>
                  <a:srgbClr val="0070C0"/>
                </a:solidFill>
              </a:rPr>
              <a:t>PROCESS CONCEPTS</a:t>
            </a:r>
          </a:p>
        </p:txBody>
      </p:sp>
      <p:sp>
        <p:nvSpPr>
          <p:cNvPr id="3" name="Content Placeholder 2"/>
          <p:cNvSpPr>
            <a:spLocks noGrp="1"/>
          </p:cNvSpPr>
          <p:nvPr>
            <p:ph idx="1"/>
          </p:nvPr>
        </p:nvSpPr>
        <p:spPr>
          <a:xfrm>
            <a:off x="457200" y="1000108"/>
            <a:ext cx="8229600" cy="5237204"/>
          </a:xfrm>
        </p:spPr>
        <p:txBody>
          <a:bodyPr>
            <a:normAutofit/>
          </a:bodyPr>
          <a:lstStyle/>
          <a:p>
            <a:pPr lvl="0" algn="just"/>
            <a:r>
              <a:rPr lang="en-US" sz="2800" dirty="0"/>
              <a:t>A question that arises in discussing operating systems involves what to call all the CPU activities</a:t>
            </a:r>
            <a:r>
              <a:rPr lang="en-US" sz="2800" dirty="0" smtClean="0"/>
              <a:t>.</a:t>
            </a:r>
          </a:p>
          <a:p>
            <a:pPr lvl="0" algn="just"/>
            <a:endParaRPr lang="en-US" sz="2800" dirty="0"/>
          </a:p>
          <a:p>
            <a:pPr lvl="0" algn="just"/>
            <a:r>
              <a:rPr lang="en-US" sz="2800" dirty="0"/>
              <a:t>A batch system executes jobs, whereas a time-shared system has user programs, or tasks</a:t>
            </a:r>
            <a:r>
              <a:rPr lang="en-US" sz="2800" dirty="0" smtClean="0"/>
              <a:t>.</a:t>
            </a:r>
          </a:p>
          <a:p>
            <a:pPr lvl="0" algn="just"/>
            <a:endParaRPr lang="en-US" sz="2800" dirty="0"/>
          </a:p>
          <a:p>
            <a:pPr lvl="0" algn="just"/>
            <a:r>
              <a:rPr lang="en-US" sz="2800" dirty="0"/>
              <a:t>Even on a single-user system such as Microsoft Windows, a user may be able to run several programs at one time: a word processor, a web browser, and an e-mail package.</a:t>
            </a:r>
          </a:p>
          <a:p>
            <a:pPr algn="just"/>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12</a:t>
            </a:fld>
            <a:endParaRPr lang="en-US"/>
          </a:p>
        </p:txBody>
      </p:sp>
      <p:sp>
        <p:nvSpPr>
          <p:cNvPr id="6" name="Date Placeholder 5"/>
          <p:cNvSpPr>
            <a:spLocks noGrp="1"/>
          </p:cNvSpPr>
          <p:nvPr>
            <p:ph type="dt" sz="half" idx="10"/>
          </p:nvPr>
        </p:nvSpPr>
        <p:spPr/>
        <p:txBody>
          <a:bodyPr/>
          <a:lstStyle/>
          <a:p>
            <a:fld id="{B6E568DB-78E7-4B6F-A7D6-5461DC7AF2E7}" type="datetime4">
              <a:rPr lang="en-US" smtClean="0"/>
              <a:pPr/>
              <a:t>July 26, 2021</a:t>
            </a:fld>
            <a:endParaRPr lang="en-US"/>
          </a:p>
        </p:txBody>
      </p:sp>
    </p:spTree>
    <p:extLst>
      <p:ext uri="{BB962C8B-B14F-4D97-AF65-F5344CB8AC3E}">
        <p14:creationId xmlns="" xmlns:p14="http://schemas.microsoft.com/office/powerpoint/2010/main" val="34687914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500066"/>
          </a:xfrm>
        </p:spPr>
        <p:txBody>
          <a:bodyPr>
            <a:normAutofit fontScale="90000"/>
          </a:bodyPr>
          <a:lstStyle/>
          <a:p>
            <a:r>
              <a:rPr lang="en-US" b="1" dirty="0" smtClean="0">
                <a:solidFill>
                  <a:srgbClr val="0070C0"/>
                </a:solidFill>
              </a:rPr>
              <a:t>Priority Scheduling</a:t>
            </a:r>
            <a:endParaRPr lang="en-US" b="1" dirty="0">
              <a:solidFill>
                <a:srgbClr val="0070C0"/>
              </a:solidFill>
            </a:endParaRPr>
          </a:p>
        </p:txBody>
      </p:sp>
      <p:sp>
        <p:nvSpPr>
          <p:cNvPr id="3" name="Content Placeholder 2"/>
          <p:cNvSpPr>
            <a:spLocks noGrp="1"/>
          </p:cNvSpPr>
          <p:nvPr>
            <p:ph idx="1"/>
          </p:nvPr>
        </p:nvSpPr>
        <p:spPr>
          <a:xfrm>
            <a:off x="428596" y="946151"/>
            <a:ext cx="8229600" cy="5268931"/>
          </a:xfrm>
        </p:spPr>
        <p:txBody>
          <a:bodyPr>
            <a:normAutofit lnSpcReduction="10000"/>
          </a:bodyPr>
          <a:lstStyle/>
          <a:p>
            <a:pPr algn="just"/>
            <a:r>
              <a:rPr lang="en-US" sz="2400" dirty="0" smtClean="0"/>
              <a:t>The SJF algorithm is a special case of the general </a:t>
            </a:r>
            <a:r>
              <a:rPr lang="en-US" sz="2400" b="1" dirty="0" smtClean="0"/>
              <a:t>priority-scheduling algorithm</a:t>
            </a:r>
            <a:r>
              <a:rPr lang="en-US" sz="2400" b="1" dirty="0" smtClean="0"/>
              <a:t>.</a:t>
            </a:r>
          </a:p>
          <a:p>
            <a:pPr algn="just"/>
            <a:endParaRPr lang="en-US" sz="2400" b="1" dirty="0" smtClean="0"/>
          </a:p>
          <a:p>
            <a:pPr algn="just"/>
            <a:r>
              <a:rPr lang="en-US" sz="2400" dirty="0" smtClean="0"/>
              <a:t>A priority is associated with each process, and the CPU is allocated to the process with the highest priority. </a:t>
            </a:r>
            <a:endParaRPr lang="en-US" sz="2400" dirty="0" smtClean="0"/>
          </a:p>
          <a:p>
            <a:pPr algn="just"/>
            <a:endParaRPr lang="en-US" sz="2400" dirty="0" smtClean="0"/>
          </a:p>
          <a:p>
            <a:pPr algn="just"/>
            <a:r>
              <a:rPr lang="en-US" sz="2400" dirty="0" smtClean="0"/>
              <a:t>Equal-priority </a:t>
            </a:r>
            <a:r>
              <a:rPr lang="en-US" sz="2400" dirty="0" smtClean="0"/>
              <a:t>processes are scheduled </a:t>
            </a:r>
            <a:r>
              <a:rPr lang="en-US" sz="2400" dirty="0" smtClean="0"/>
              <a:t>in FCFS </a:t>
            </a:r>
            <a:r>
              <a:rPr lang="en-US" sz="2400" dirty="0" smtClean="0"/>
              <a:t>order. </a:t>
            </a:r>
            <a:endParaRPr lang="en-US" sz="2400" dirty="0" smtClean="0"/>
          </a:p>
          <a:p>
            <a:pPr algn="just"/>
            <a:endParaRPr lang="en-US" sz="2400" dirty="0" smtClean="0"/>
          </a:p>
          <a:p>
            <a:pPr algn="just"/>
            <a:r>
              <a:rPr lang="en-US" sz="2400" dirty="0" smtClean="0"/>
              <a:t>An </a:t>
            </a:r>
            <a:r>
              <a:rPr lang="en-US" sz="2400" dirty="0" smtClean="0"/>
              <a:t>SJF algorithm is simply a priority algorithm where the </a:t>
            </a:r>
            <a:r>
              <a:rPr lang="en-US" sz="2400" dirty="0" smtClean="0"/>
              <a:t>priority (</a:t>
            </a:r>
            <a:r>
              <a:rPr lang="en-US" sz="2400" dirty="0" smtClean="0"/>
              <a:t>p) is the inverse of the (predicted) next CPU burst. </a:t>
            </a:r>
            <a:endParaRPr lang="en-US" sz="2400" dirty="0" smtClean="0"/>
          </a:p>
          <a:p>
            <a:pPr algn="just"/>
            <a:endParaRPr lang="en-US" sz="2400" dirty="0" smtClean="0"/>
          </a:p>
          <a:p>
            <a:pPr algn="just"/>
            <a:r>
              <a:rPr lang="en-US" sz="2400" dirty="0" smtClean="0"/>
              <a:t>The </a:t>
            </a:r>
            <a:r>
              <a:rPr lang="en-US" sz="2400" dirty="0" smtClean="0"/>
              <a:t>larger the CPU burst</a:t>
            </a:r>
            <a:r>
              <a:rPr lang="en-US" sz="2400" dirty="0" smtClean="0"/>
              <a:t>, the </a:t>
            </a:r>
            <a:r>
              <a:rPr lang="en-US" sz="2400" dirty="0" smtClean="0"/>
              <a:t>lower the priority, and vice versa.</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500066"/>
          </a:xfrm>
        </p:spPr>
        <p:txBody>
          <a:bodyPr>
            <a:normAutofit fontScale="90000"/>
          </a:bodyPr>
          <a:lstStyle/>
          <a:p>
            <a:r>
              <a:rPr lang="en-US" b="1" dirty="0" smtClean="0">
                <a:solidFill>
                  <a:srgbClr val="0070C0"/>
                </a:solidFill>
              </a:rPr>
              <a:t>Priority Scheduling</a:t>
            </a:r>
            <a:endParaRPr lang="en-US" b="1" dirty="0">
              <a:solidFill>
                <a:srgbClr val="0070C0"/>
              </a:solidFill>
            </a:endParaRPr>
          </a:p>
        </p:txBody>
      </p:sp>
      <p:sp>
        <p:nvSpPr>
          <p:cNvPr id="3" name="Content Placeholder 2"/>
          <p:cNvSpPr>
            <a:spLocks noGrp="1"/>
          </p:cNvSpPr>
          <p:nvPr>
            <p:ph idx="1"/>
          </p:nvPr>
        </p:nvSpPr>
        <p:spPr>
          <a:xfrm>
            <a:off x="428596" y="857233"/>
            <a:ext cx="8229600" cy="5357850"/>
          </a:xfrm>
        </p:spPr>
        <p:txBody>
          <a:bodyPr>
            <a:normAutofit lnSpcReduction="10000"/>
          </a:bodyPr>
          <a:lstStyle/>
          <a:p>
            <a:pPr algn="just"/>
            <a:r>
              <a:rPr lang="en-US" sz="2400" dirty="0" smtClean="0"/>
              <a:t>Scheduling </a:t>
            </a:r>
            <a:r>
              <a:rPr lang="en-US" sz="2400" dirty="0" smtClean="0"/>
              <a:t>in terms of high priority and low </a:t>
            </a:r>
            <a:r>
              <a:rPr lang="en-US" sz="2400" dirty="0" smtClean="0"/>
              <a:t>priority- Priorities </a:t>
            </a:r>
            <a:r>
              <a:rPr lang="en-US" sz="2400" dirty="0" smtClean="0"/>
              <a:t>are generally indicated by some fixed range of numbers, such as </a:t>
            </a:r>
            <a:r>
              <a:rPr lang="en-US" sz="2400" dirty="0" smtClean="0"/>
              <a:t>0 to </a:t>
            </a:r>
            <a:r>
              <a:rPr lang="en-US" sz="2400" dirty="0" smtClean="0"/>
              <a:t>7 or 0 to 4,095. </a:t>
            </a:r>
            <a:endParaRPr lang="en-US" sz="2400" dirty="0" smtClean="0"/>
          </a:p>
          <a:p>
            <a:pPr algn="just"/>
            <a:endParaRPr lang="en-US" sz="2400" dirty="0" smtClean="0"/>
          </a:p>
          <a:p>
            <a:pPr algn="just"/>
            <a:r>
              <a:rPr lang="en-US" sz="2400" dirty="0" smtClean="0"/>
              <a:t>However</a:t>
            </a:r>
            <a:r>
              <a:rPr lang="en-US" sz="2400" dirty="0" smtClean="0"/>
              <a:t>, there is no general agreement on whether 0 is </a:t>
            </a:r>
            <a:r>
              <a:rPr lang="en-US" sz="2400" dirty="0" smtClean="0"/>
              <a:t>the highest </a:t>
            </a:r>
            <a:r>
              <a:rPr lang="en-US" sz="2400" dirty="0" smtClean="0"/>
              <a:t>or lowest priority. </a:t>
            </a:r>
            <a:endParaRPr lang="en-US" sz="2400" dirty="0" smtClean="0"/>
          </a:p>
          <a:p>
            <a:pPr algn="just"/>
            <a:endParaRPr lang="en-US" sz="2400" dirty="0" smtClean="0"/>
          </a:p>
          <a:p>
            <a:pPr algn="just"/>
            <a:r>
              <a:rPr lang="en-US" sz="2400" dirty="0" smtClean="0"/>
              <a:t>Some </a:t>
            </a:r>
            <a:r>
              <a:rPr lang="en-US" sz="2400" dirty="0" smtClean="0"/>
              <a:t>systems use low numbers to represent </a:t>
            </a:r>
            <a:r>
              <a:rPr lang="en-US" sz="2400" dirty="0" smtClean="0"/>
              <a:t>low priority</a:t>
            </a:r>
            <a:r>
              <a:rPr lang="en-US" sz="2400" dirty="0" smtClean="0"/>
              <a:t>; others use low numbers for high priority. </a:t>
            </a:r>
            <a:endParaRPr lang="en-US" sz="2400" dirty="0" smtClean="0"/>
          </a:p>
          <a:p>
            <a:pPr algn="just"/>
            <a:endParaRPr lang="en-US" sz="2400" dirty="0" smtClean="0"/>
          </a:p>
          <a:p>
            <a:pPr algn="just"/>
            <a:r>
              <a:rPr lang="en-US" sz="2400" dirty="0" smtClean="0"/>
              <a:t>This </a:t>
            </a:r>
            <a:r>
              <a:rPr lang="en-US" sz="2400" dirty="0" smtClean="0"/>
              <a:t>difference can lead </a:t>
            </a:r>
            <a:r>
              <a:rPr lang="en-US" sz="2400" dirty="0" smtClean="0"/>
              <a:t>to confusion</a:t>
            </a:r>
            <a:r>
              <a:rPr lang="en-US" sz="2400" dirty="0" smtClean="0"/>
              <a:t>. </a:t>
            </a:r>
            <a:endParaRPr lang="en-US" sz="2400" dirty="0" smtClean="0"/>
          </a:p>
          <a:p>
            <a:pPr algn="just"/>
            <a:endParaRPr lang="en-US" sz="2400" dirty="0" smtClean="0"/>
          </a:p>
          <a:p>
            <a:pPr algn="just"/>
            <a:r>
              <a:rPr lang="en-US" sz="2400" dirty="0" smtClean="0"/>
              <a:t>We </a:t>
            </a:r>
            <a:r>
              <a:rPr lang="en-US" sz="2400" dirty="0" smtClean="0"/>
              <a:t>assume that low numbers represent high priority.</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smtClean="0">
                <a:solidFill>
                  <a:srgbClr val="0070C0"/>
                </a:solidFill>
              </a:rPr>
              <a:t>Example-1</a:t>
            </a:r>
            <a:endParaRPr lang="en-US" b="1" dirty="0">
              <a:solidFill>
                <a:srgbClr val="0070C0"/>
              </a:solidFill>
            </a:endParaRPr>
          </a:p>
        </p:txBody>
      </p:sp>
      <p:sp>
        <p:nvSpPr>
          <p:cNvPr id="3" name="Content Placeholder 2"/>
          <p:cNvSpPr>
            <a:spLocks noGrp="1"/>
          </p:cNvSpPr>
          <p:nvPr>
            <p:ph idx="1"/>
          </p:nvPr>
        </p:nvSpPr>
        <p:spPr>
          <a:xfrm>
            <a:off x="457200" y="928670"/>
            <a:ext cx="8229600" cy="5197493"/>
          </a:xfrm>
        </p:spPr>
        <p:txBody>
          <a:bodyPr>
            <a:normAutofit/>
          </a:bodyPr>
          <a:lstStyle/>
          <a:p>
            <a:pPr algn="just"/>
            <a:r>
              <a:rPr lang="en-US" sz="2400" dirty="0" smtClean="0"/>
              <a:t>Consider </a:t>
            </a:r>
            <a:r>
              <a:rPr lang="en-US" sz="2400" dirty="0" smtClean="0"/>
              <a:t>the following set of processes, assumed to </a:t>
            </a:r>
            <a:r>
              <a:rPr lang="en-US" sz="2400" dirty="0" smtClean="0"/>
              <a:t>have arrived </a:t>
            </a:r>
            <a:r>
              <a:rPr lang="en-US" sz="2400" dirty="0" smtClean="0"/>
              <a:t>at time 0 in the order P1, P2, · · ·, P5, with the length of the CPU </a:t>
            </a:r>
            <a:r>
              <a:rPr lang="en-US" sz="2400" dirty="0" smtClean="0"/>
              <a:t>burst given </a:t>
            </a:r>
            <a:r>
              <a:rPr lang="en-US" sz="2400" dirty="0" smtClean="0"/>
              <a:t>in milliseconds</a:t>
            </a:r>
            <a:r>
              <a:rPr lang="en-US" sz="2400" dirty="0" smtClean="0"/>
              <a:t>:</a:t>
            </a:r>
          </a:p>
          <a:p>
            <a:pPr algn="just"/>
            <a:endParaRPr lang="en-US" sz="2400" dirty="0" smtClean="0"/>
          </a:p>
          <a:p>
            <a:pPr algn="just"/>
            <a:endParaRPr lang="en-US" sz="2400" dirty="0" smtClean="0"/>
          </a:p>
          <a:p>
            <a:pPr algn="just"/>
            <a:endParaRPr lang="en-US" sz="2400" dirty="0" smtClean="0"/>
          </a:p>
          <a:p>
            <a:pPr algn="just"/>
            <a:endParaRPr lang="en-US" sz="2400" dirty="0" smtClean="0"/>
          </a:p>
          <a:p>
            <a:r>
              <a:rPr lang="en-US" sz="2400" dirty="0" smtClean="0"/>
              <a:t>Using </a:t>
            </a:r>
            <a:r>
              <a:rPr lang="en-US" sz="2400" dirty="0" smtClean="0"/>
              <a:t>priority scheduling, we would schedule these processes according to </a:t>
            </a:r>
            <a:r>
              <a:rPr lang="en-US" sz="2400" dirty="0" smtClean="0"/>
              <a:t>the following </a:t>
            </a:r>
            <a:r>
              <a:rPr lang="en-US" sz="2400" dirty="0" smtClean="0"/>
              <a:t>Gantt chart:</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122</a:t>
            </a:fld>
            <a:endParaRPr lang="en-US"/>
          </a:p>
        </p:txBody>
      </p:sp>
      <p:pic>
        <p:nvPicPr>
          <p:cNvPr id="138242" name="Picture 2"/>
          <p:cNvPicPr>
            <a:picLocks noChangeAspect="1" noChangeArrowheads="1"/>
          </p:cNvPicPr>
          <p:nvPr/>
        </p:nvPicPr>
        <p:blipFill>
          <a:blip r:embed="rId2"/>
          <a:srcRect/>
          <a:stretch>
            <a:fillRect/>
          </a:stretch>
        </p:blipFill>
        <p:spPr bwMode="auto">
          <a:xfrm>
            <a:off x="2500298" y="2214554"/>
            <a:ext cx="3926856" cy="1711190"/>
          </a:xfrm>
          <a:prstGeom prst="rect">
            <a:avLst/>
          </a:prstGeom>
          <a:noFill/>
          <a:ln w="9525">
            <a:noFill/>
            <a:miter lim="800000"/>
            <a:headEnd/>
            <a:tailEnd/>
          </a:ln>
          <a:effectLst/>
        </p:spPr>
      </p:pic>
      <p:pic>
        <p:nvPicPr>
          <p:cNvPr id="138243" name="Picture 3"/>
          <p:cNvPicPr>
            <a:picLocks noChangeAspect="1" noChangeArrowheads="1"/>
          </p:cNvPicPr>
          <p:nvPr/>
        </p:nvPicPr>
        <p:blipFill>
          <a:blip r:embed="rId3"/>
          <a:srcRect/>
          <a:stretch>
            <a:fillRect/>
          </a:stretch>
        </p:blipFill>
        <p:spPr bwMode="auto">
          <a:xfrm>
            <a:off x="1142976" y="4714884"/>
            <a:ext cx="6990719" cy="107157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123</a:t>
            </a:fld>
            <a:endParaRPr lang="en-US"/>
          </a:p>
        </p:txBody>
      </p:sp>
      <p:pic>
        <p:nvPicPr>
          <p:cNvPr id="8" name="Picture 3"/>
          <p:cNvPicPr>
            <a:picLocks noChangeAspect="1" noChangeArrowheads="1"/>
          </p:cNvPicPr>
          <p:nvPr/>
        </p:nvPicPr>
        <p:blipFill>
          <a:blip r:embed="rId2"/>
          <a:srcRect/>
          <a:stretch>
            <a:fillRect/>
          </a:stretch>
        </p:blipFill>
        <p:spPr bwMode="auto">
          <a:xfrm>
            <a:off x="642910" y="214290"/>
            <a:ext cx="7456767" cy="1143008"/>
          </a:xfrm>
          <a:prstGeom prst="rect">
            <a:avLst/>
          </a:prstGeom>
          <a:noFill/>
          <a:ln w="9525">
            <a:noFill/>
            <a:miter lim="800000"/>
            <a:headEnd/>
            <a:tailEnd/>
          </a:ln>
          <a:effectLst/>
        </p:spPr>
      </p:pic>
      <p:pic>
        <p:nvPicPr>
          <p:cNvPr id="139266" name="Picture 2"/>
          <p:cNvPicPr>
            <a:picLocks noChangeAspect="1" noChangeArrowheads="1"/>
          </p:cNvPicPr>
          <p:nvPr/>
        </p:nvPicPr>
        <p:blipFill>
          <a:blip r:embed="rId3"/>
          <a:srcRect/>
          <a:stretch>
            <a:fillRect/>
          </a:stretch>
        </p:blipFill>
        <p:spPr bwMode="auto">
          <a:xfrm>
            <a:off x="500034" y="3786190"/>
            <a:ext cx="5772144" cy="2643206"/>
          </a:xfrm>
          <a:prstGeom prst="rect">
            <a:avLst/>
          </a:prstGeom>
          <a:noFill/>
          <a:ln w="9525">
            <a:noFill/>
            <a:miter lim="800000"/>
            <a:headEnd/>
            <a:tailEnd/>
          </a:ln>
          <a:effectLst/>
        </p:spPr>
      </p:pic>
      <p:pic>
        <p:nvPicPr>
          <p:cNvPr id="139267" name="Picture 3"/>
          <p:cNvPicPr>
            <a:picLocks noChangeAspect="1" noChangeArrowheads="1"/>
          </p:cNvPicPr>
          <p:nvPr/>
        </p:nvPicPr>
        <p:blipFill>
          <a:blip r:embed="rId4"/>
          <a:srcRect/>
          <a:stretch>
            <a:fillRect/>
          </a:stretch>
        </p:blipFill>
        <p:spPr bwMode="auto">
          <a:xfrm>
            <a:off x="285720" y="1285860"/>
            <a:ext cx="6000792" cy="2428891"/>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Autofit/>
          </a:bodyPr>
          <a:lstStyle/>
          <a:p>
            <a:pPr algn="just"/>
            <a:r>
              <a:rPr lang="en-US" sz="2400" dirty="0" smtClean="0"/>
              <a:t>Priorities can be defined either internally or externally. </a:t>
            </a:r>
            <a:endParaRPr lang="en-US" sz="2400" dirty="0" smtClean="0"/>
          </a:p>
          <a:p>
            <a:pPr algn="just"/>
            <a:endParaRPr lang="en-US" sz="2400" dirty="0" smtClean="0"/>
          </a:p>
          <a:p>
            <a:pPr algn="just"/>
            <a:r>
              <a:rPr lang="en-US" sz="2400" dirty="0" smtClean="0"/>
              <a:t>Internally defined priorities </a:t>
            </a:r>
            <a:r>
              <a:rPr lang="en-US" sz="2400" dirty="0" smtClean="0"/>
              <a:t>use some measurable quantity or quantities to compute the </a:t>
            </a:r>
            <a:r>
              <a:rPr lang="en-US" sz="2400" dirty="0" smtClean="0"/>
              <a:t>priority of </a:t>
            </a:r>
            <a:r>
              <a:rPr lang="en-US" sz="2400" dirty="0" smtClean="0"/>
              <a:t>a process. </a:t>
            </a:r>
            <a:endParaRPr lang="en-US" sz="2400" dirty="0" smtClean="0"/>
          </a:p>
          <a:p>
            <a:pPr lvl="1" algn="just"/>
            <a:r>
              <a:rPr lang="en-US" sz="2400" dirty="0" smtClean="0"/>
              <a:t>For </a:t>
            </a:r>
            <a:r>
              <a:rPr lang="en-US" sz="2400" dirty="0" smtClean="0"/>
              <a:t>example, time limits, memory requirements, the number </a:t>
            </a:r>
            <a:r>
              <a:rPr lang="en-US" sz="2400" dirty="0" smtClean="0"/>
              <a:t>of open </a:t>
            </a:r>
            <a:r>
              <a:rPr lang="en-US" sz="2400" dirty="0" smtClean="0"/>
              <a:t>files, and the ratio of average I/O burst to average CPU burst have </a:t>
            </a:r>
            <a:r>
              <a:rPr lang="en-US" sz="2400" dirty="0" smtClean="0"/>
              <a:t>been used </a:t>
            </a:r>
            <a:r>
              <a:rPr lang="en-US" sz="2400" dirty="0" smtClean="0"/>
              <a:t>in computing priorities</a:t>
            </a:r>
            <a:r>
              <a:rPr lang="en-US" sz="2400" dirty="0" smtClean="0"/>
              <a:t>.</a:t>
            </a:r>
          </a:p>
          <a:p>
            <a:pPr lvl="1" algn="just">
              <a:buNone/>
            </a:pPr>
            <a:r>
              <a:rPr lang="en-US" sz="2400" dirty="0" smtClean="0"/>
              <a:t> </a:t>
            </a:r>
          </a:p>
          <a:p>
            <a:pPr algn="just"/>
            <a:r>
              <a:rPr lang="en-US" sz="2400" dirty="0" smtClean="0"/>
              <a:t>External </a:t>
            </a:r>
            <a:r>
              <a:rPr lang="en-US" sz="2400" dirty="0" smtClean="0"/>
              <a:t>priorities are set by criteria outside the </a:t>
            </a:r>
            <a:r>
              <a:rPr lang="en-US" sz="2400" dirty="0" smtClean="0"/>
              <a:t>operating </a:t>
            </a:r>
            <a:r>
              <a:rPr lang="en-US" sz="2400" dirty="0" smtClean="0"/>
              <a:t>system, such as the importance of the process, the type and </a:t>
            </a:r>
            <a:r>
              <a:rPr lang="en-US" sz="2400" dirty="0" smtClean="0"/>
              <a:t>amount of </a:t>
            </a:r>
            <a:r>
              <a:rPr lang="en-US" sz="2400" dirty="0" smtClean="0"/>
              <a:t>funds being paid for computer use, the department sponsoring the work</a:t>
            </a:r>
            <a:r>
              <a:rPr lang="en-US" sz="2400" dirty="0" smtClean="0"/>
              <a:t>, and </a:t>
            </a:r>
            <a:r>
              <a:rPr lang="en-US" sz="2400" dirty="0" smtClean="0"/>
              <a:t>other, often political, factors.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lgn="just"/>
            <a:r>
              <a:rPr lang="en-US" sz="2400" dirty="0" smtClean="0"/>
              <a:t>Priority scheduling can be either preemptive or </a:t>
            </a:r>
            <a:r>
              <a:rPr lang="en-US" sz="2400" dirty="0" smtClean="0"/>
              <a:t>non-preemptive</a:t>
            </a:r>
            <a:r>
              <a:rPr lang="en-US" sz="2400" dirty="0" smtClean="0"/>
              <a:t>. </a:t>
            </a:r>
            <a:endParaRPr lang="en-US" sz="2400" dirty="0" smtClean="0"/>
          </a:p>
          <a:p>
            <a:pPr algn="just"/>
            <a:endParaRPr lang="en-US" sz="2400" dirty="0" smtClean="0"/>
          </a:p>
          <a:p>
            <a:pPr algn="just"/>
            <a:r>
              <a:rPr lang="en-US" sz="2400" dirty="0" smtClean="0"/>
              <a:t>When a process </a:t>
            </a:r>
            <a:r>
              <a:rPr lang="en-US" sz="2400" dirty="0" smtClean="0"/>
              <a:t>arrives at the ready queue, its priority is compared with the priority </a:t>
            </a:r>
            <a:r>
              <a:rPr lang="en-US" sz="2400" dirty="0" smtClean="0"/>
              <a:t>of the </a:t>
            </a:r>
            <a:r>
              <a:rPr lang="en-US" sz="2400" dirty="0" smtClean="0"/>
              <a:t>currently running process</a:t>
            </a:r>
            <a:r>
              <a:rPr lang="en-US" sz="2400" dirty="0" smtClean="0"/>
              <a:t>.</a:t>
            </a:r>
          </a:p>
          <a:p>
            <a:pPr algn="just"/>
            <a:endParaRPr lang="en-US" sz="2400" dirty="0" smtClean="0"/>
          </a:p>
          <a:p>
            <a:pPr algn="just"/>
            <a:r>
              <a:rPr lang="en-US" sz="2400" dirty="0" smtClean="0"/>
              <a:t>A preemptive </a:t>
            </a:r>
            <a:r>
              <a:rPr lang="en-US" sz="2400" dirty="0" smtClean="0"/>
              <a:t>priority scheduling algorithm </a:t>
            </a:r>
            <a:r>
              <a:rPr lang="en-US" sz="2400" dirty="0" smtClean="0"/>
              <a:t>will preempt </a:t>
            </a:r>
            <a:r>
              <a:rPr lang="en-US" sz="2400" dirty="0" smtClean="0"/>
              <a:t>the CPU if the priority of the newly arrived process is higher than </a:t>
            </a:r>
            <a:r>
              <a:rPr lang="en-US" sz="2400" dirty="0" smtClean="0"/>
              <a:t>the priority </a:t>
            </a:r>
            <a:r>
              <a:rPr lang="en-US" sz="2400" dirty="0" smtClean="0"/>
              <a:t>of the currently running process</a:t>
            </a:r>
            <a:r>
              <a:rPr lang="en-US" sz="2400" dirty="0" smtClean="0"/>
              <a:t>.</a:t>
            </a:r>
          </a:p>
          <a:p>
            <a:pPr algn="just"/>
            <a:endParaRPr lang="en-US" sz="2400" dirty="0" smtClean="0"/>
          </a:p>
          <a:p>
            <a:pPr algn="just"/>
            <a:r>
              <a:rPr lang="en-US" sz="2400" dirty="0" smtClean="0"/>
              <a:t>A non-preemptive </a:t>
            </a:r>
            <a:r>
              <a:rPr lang="en-US" sz="2400" dirty="0" smtClean="0"/>
              <a:t>priority </a:t>
            </a:r>
            <a:r>
              <a:rPr lang="en-US" sz="2400" dirty="0" smtClean="0"/>
              <a:t>scheduling algorithm </a:t>
            </a:r>
            <a:r>
              <a:rPr lang="en-US" sz="2400" dirty="0" smtClean="0"/>
              <a:t>will simply put the new process at the head of the ready queue.</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algn="just"/>
            <a:r>
              <a:rPr lang="en-US" sz="2400" dirty="0" smtClean="0"/>
              <a:t>A major problem with priority scheduling algorithms is </a:t>
            </a:r>
            <a:r>
              <a:rPr lang="en-US" sz="2400" b="1" dirty="0" smtClean="0"/>
              <a:t>indefinite </a:t>
            </a:r>
            <a:r>
              <a:rPr lang="en-US" sz="2400" b="1" dirty="0" smtClean="0"/>
              <a:t>blocking</a:t>
            </a:r>
            <a:r>
              <a:rPr lang="en-US" sz="2400" b="1" dirty="0" smtClean="0"/>
              <a:t>, </a:t>
            </a:r>
            <a:r>
              <a:rPr lang="en-US" sz="2400" dirty="0" smtClean="0"/>
              <a:t>or </a:t>
            </a:r>
            <a:r>
              <a:rPr lang="en-US" sz="2400" b="1" dirty="0" smtClean="0"/>
              <a:t>starvation. </a:t>
            </a:r>
            <a:endParaRPr lang="en-US" sz="2400" b="1" dirty="0" smtClean="0"/>
          </a:p>
          <a:p>
            <a:pPr algn="just"/>
            <a:r>
              <a:rPr lang="en-US" sz="2400" dirty="0" smtClean="0"/>
              <a:t>A </a:t>
            </a:r>
            <a:r>
              <a:rPr lang="en-US" sz="2400" dirty="0" smtClean="0"/>
              <a:t>process that is ready to run but waiting for the CPU </a:t>
            </a:r>
            <a:r>
              <a:rPr lang="en-US" sz="2400" dirty="0" smtClean="0"/>
              <a:t>can be </a:t>
            </a:r>
            <a:r>
              <a:rPr lang="en-US" sz="2400" dirty="0" smtClean="0"/>
              <a:t>considered blocked</a:t>
            </a:r>
            <a:r>
              <a:rPr lang="en-US" sz="2400" dirty="0" smtClean="0"/>
              <a:t>.</a:t>
            </a:r>
          </a:p>
          <a:p>
            <a:pPr algn="just"/>
            <a:endParaRPr lang="en-US" sz="2400" dirty="0" smtClean="0"/>
          </a:p>
          <a:p>
            <a:pPr algn="just"/>
            <a:r>
              <a:rPr lang="en-US" sz="2400" dirty="0" smtClean="0"/>
              <a:t>A solution </a:t>
            </a:r>
            <a:r>
              <a:rPr lang="en-US" sz="2400" dirty="0" smtClean="0"/>
              <a:t>to the </a:t>
            </a:r>
            <a:r>
              <a:rPr lang="en-US" sz="2400" dirty="0" smtClean="0"/>
              <a:t>problem of </a:t>
            </a:r>
            <a:r>
              <a:rPr lang="en-US" sz="2400" dirty="0" smtClean="0"/>
              <a:t>indefinite blockage of </a:t>
            </a:r>
            <a:r>
              <a:rPr lang="en-US" sz="2400" dirty="0" smtClean="0"/>
              <a:t>low priority </a:t>
            </a:r>
            <a:r>
              <a:rPr lang="en-US" sz="2400" dirty="0" smtClean="0"/>
              <a:t>processes </a:t>
            </a:r>
            <a:r>
              <a:rPr lang="en-US" sz="2400" dirty="0" smtClean="0"/>
              <a:t>is </a:t>
            </a:r>
            <a:r>
              <a:rPr lang="en-US" sz="2400" b="1" dirty="0" smtClean="0"/>
              <a:t>aging</a:t>
            </a:r>
            <a:r>
              <a:rPr lang="en-US" sz="2400" b="1" dirty="0" smtClean="0"/>
              <a:t>. </a:t>
            </a:r>
            <a:endParaRPr lang="en-US" sz="2400" b="1" dirty="0" smtClean="0"/>
          </a:p>
          <a:p>
            <a:pPr algn="just"/>
            <a:r>
              <a:rPr lang="en-US" sz="2400" dirty="0" smtClean="0"/>
              <a:t>Aging </a:t>
            </a:r>
            <a:r>
              <a:rPr lang="en-US" sz="2400" dirty="0" smtClean="0"/>
              <a:t>involves gradually increasing the priority of processes that </a:t>
            </a:r>
            <a:r>
              <a:rPr lang="en-US" sz="2400" dirty="0" smtClean="0"/>
              <a:t>wait in </a:t>
            </a:r>
            <a:r>
              <a:rPr lang="en-US" sz="2400" dirty="0" smtClean="0"/>
              <a:t>the system for a long time.</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US" b="1" dirty="0" smtClean="0">
                <a:solidFill>
                  <a:srgbClr val="0070C0"/>
                </a:solidFill>
              </a:rPr>
              <a:t>Example-2</a:t>
            </a:r>
            <a:endParaRPr lang="en-US" b="1" dirty="0">
              <a:solidFill>
                <a:srgbClr val="0070C0"/>
              </a:solidFill>
            </a:endParaRPr>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127</a:t>
            </a:fld>
            <a:endParaRPr lang="en-US"/>
          </a:p>
        </p:txBody>
      </p:sp>
      <p:pic>
        <p:nvPicPr>
          <p:cNvPr id="140290" name="Picture 2" descr="https://media.geeksforgeeks.org/wp-content/uploads/opSystemScheduling.png"/>
          <p:cNvPicPr>
            <a:picLocks noChangeAspect="1" noChangeArrowheads="1"/>
          </p:cNvPicPr>
          <p:nvPr/>
        </p:nvPicPr>
        <p:blipFill>
          <a:blip r:embed="rId2"/>
          <a:srcRect/>
          <a:stretch>
            <a:fillRect/>
          </a:stretch>
        </p:blipFill>
        <p:spPr bwMode="auto">
          <a:xfrm>
            <a:off x="763226" y="1142983"/>
            <a:ext cx="6952046" cy="3071835"/>
          </a:xfrm>
          <a:prstGeom prst="rect">
            <a:avLst/>
          </a:prstGeom>
          <a:noFill/>
        </p:spPr>
      </p:pic>
      <p:pic>
        <p:nvPicPr>
          <p:cNvPr id="140292" name="Picture 4" descr="https://media.geeksforgeeks.org/wp-content/uploads/20210420124146/priorityscheduling.jpg"/>
          <p:cNvPicPr>
            <a:picLocks noChangeAspect="1" noChangeArrowheads="1"/>
          </p:cNvPicPr>
          <p:nvPr/>
        </p:nvPicPr>
        <p:blipFill>
          <a:blip r:embed="rId3"/>
          <a:srcRect/>
          <a:stretch>
            <a:fillRect/>
          </a:stretch>
        </p:blipFill>
        <p:spPr bwMode="auto">
          <a:xfrm>
            <a:off x="1142976" y="4857760"/>
            <a:ext cx="6215106" cy="1152526"/>
          </a:xfrm>
          <a:prstGeom prst="rect">
            <a:avLst/>
          </a:prstGeom>
          <a:no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128</a:t>
            </a:fld>
            <a:endParaRPr lang="en-US"/>
          </a:p>
        </p:txBody>
      </p:sp>
      <p:graphicFrame>
        <p:nvGraphicFramePr>
          <p:cNvPr id="7" name="Content Placeholder 6"/>
          <p:cNvGraphicFramePr>
            <a:graphicFrameLocks/>
          </p:cNvGraphicFramePr>
          <p:nvPr/>
        </p:nvGraphicFramePr>
        <p:xfrm>
          <a:off x="428596" y="1928802"/>
          <a:ext cx="8358249" cy="3214711"/>
        </p:xfrm>
        <a:graphic>
          <a:graphicData uri="http://schemas.openxmlformats.org/drawingml/2006/table">
            <a:tbl>
              <a:tblPr>
                <a:tableStyleId>{5940675A-B579-460E-94D1-54222C63F5DA}</a:tableStyleId>
              </a:tblPr>
              <a:tblGrid>
                <a:gridCol w="928696"/>
                <a:gridCol w="943551"/>
                <a:gridCol w="1136722"/>
                <a:gridCol w="991561"/>
                <a:gridCol w="1415615"/>
                <a:gridCol w="1404186"/>
                <a:gridCol w="1537918"/>
              </a:tblGrid>
              <a:tr h="1216476">
                <a:tc>
                  <a:txBody>
                    <a:bodyPr/>
                    <a:lstStyle/>
                    <a:p>
                      <a:pPr algn="ctr"/>
                      <a:r>
                        <a:rPr lang="en-US" b="1" dirty="0"/>
                        <a:t>Process ID</a:t>
                      </a:r>
                    </a:p>
                  </a:txBody>
                  <a:tcPr anchor="ctr"/>
                </a:tc>
                <a:tc>
                  <a:txBody>
                    <a:bodyPr/>
                    <a:lstStyle/>
                    <a:p>
                      <a:pPr algn="ctr"/>
                      <a:r>
                        <a:rPr lang="en-US" b="1" dirty="0"/>
                        <a:t>Arrival </a:t>
                      </a:r>
                      <a:r>
                        <a:rPr lang="en-US" b="1" dirty="0" smtClean="0"/>
                        <a:t>Time (AT)</a:t>
                      </a:r>
                      <a:endParaRPr lang="en-US" b="1" dirty="0"/>
                    </a:p>
                  </a:txBody>
                  <a:tcPr anchor="ctr"/>
                </a:tc>
                <a:tc>
                  <a:txBody>
                    <a:bodyPr/>
                    <a:lstStyle/>
                    <a:p>
                      <a:pPr algn="ctr"/>
                      <a:r>
                        <a:rPr lang="en-US" b="1" dirty="0"/>
                        <a:t>Burst </a:t>
                      </a:r>
                      <a:r>
                        <a:rPr lang="en-US" b="1" dirty="0" smtClean="0"/>
                        <a:t>Time(BT)</a:t>
                      </a:r>
                      <a:endParaRPr lang="en-US" b="1" dirty="0"/>
                    </a:p>
                  </a:txBody>
                  <a:tcPr anchor="ctr"/>
                </a:tc>
                <a:tc>
                  <a:txBody>
                    <a:bodyPr/>
                    <a:lstStyle/>
                    <a:p>
                      <a:pPr algn="ctr"/>
                      <a:r>
                        <a:rPr lang="en-US" b="1" dirty="0" smtClean="0"/>
                        <a:t>Priority</a:t>
                      </a:r>
                      <a:endParaRPr lang="en-US" b="1" dirty="0"/>
                    </a:p>
                  </a:txBody>
                  <a:tcPr anchor="ctr"/>
                </a:tc>
                <a:tc>
                  <a:txBody>
                    <a:bodyPr/>
                    <a:lstStyle/>
                    <a:p>
                      <a:pPr algn="ctr"/>
                      <a:r>
                        <a:rPr lang="en-US" b="1" dirty="0"/>
                        <a:t>Completion </a:t>
                      </a:r>
                      <a:r>
                        <a:rPr lang="en-US" b="1" dirty="0" smtClean="0"/>
                        <a:t>Time(CT)</a:t>
                      </a:r>
                      <a:endParaRPr lang="en-US" b="1" dirty="0"/>
                    </a:p>
                  </a:txBody>
                  <a:tcPr anchor="ctr"/>
                </a:tc>
                <a:tc>
                  <a:txBody>
                    <a:bodyPr/>
                    <a:lstStyle/>
                    <a:p>
                      <a:pPr algn="ctr"/>
                      <a:r>
                        <a:rPr lang="en-US" b="1" dirty="0"/>
                        <a:t>Turn Around </a:t>
                      </a:r>
                      <a:r>
                        <a:rPr lang="en-US" b="1" dirty="0" smtClean="0"/>
                        <a:t>Time(TAT)</a:t>
                      </a:r>
                    </a:p>
                    <a:p>
                      <a:pPr algn="ctr"/>
                      <a:r>
                        <a:rPr lang="en-US" b="1" dirty="0" smtClean="0">
                          <a:solidFill>
                            <a:srgbClr val="FF0000"/>
                          </a:solidFill>
                        </a:rPr>
                        <a:t>CT-AT</a:t>
                      </a:r>
                      <a:endParaRPr lang="en-US" b="1" dirty="0">
                        <a:solidFill>
                          <a:srgbClr val="FF0000"/>
                        </a:solidFill>
                      </a:endParaRPr>
                    </a:p>
                  </a:txBody>
                  <a:tcPr anchor="ctr"/>
                </a:tc>
                <a:tc>
                  <a:txBody>
                    <a:bodyPr/>
                    <a:lstStyle/>
                    <a:p>
                      <a:pPr algn="ctr"/>
                      <a:r>
                        <a:rPr lang="en-US" b="1" dirty="0"/>
                        <a:t>Waiting </a:t>
                      </a:r>
                      <a:r>
                        <a:rPr lang="en-US" b="1" dirty="0" smtClean="0"/>
                        <a:t>Time(WT)</a:t>
                      </a:r>
                    </a:p>
                    <a:p>
                      <a:pPr algn="ctr"/>
                      <a:r>
                        <a:rPr lang="en-US" b="1" dirty="0" smtClean="0">
                          <a:solidFill>
                            <a:srgbClr val="FF0000"/>
                          </a:solidFill>
                        </a:rPr>
                        <a:t>TAT-BT</a:t>
                      </a:r>
                      <a:endParaRPr lang="en-US" b="1" dirty="0">
                        <a:solidFill>
                          <a:srgbClr val="FF0000"/>
                        </a:solidFill>
                      </a:endParaRPr>
                    </a:p>
                  </a:txBody>
                  <a:tcPr anchor="ctr"/>
                </a:tc>
              </a:tr>
              <a:tr h="399647">
                <a:tc>
                  <a:txBody>
                    <a:bodyPr/>
                    <a:lstStyle/>
                    <a:p>
                      <a:pPr algn="ctr"/>
                      <a:r>
                        <a:rPr lang="en-US" dirty="0" smtClean="0"/>
                        <a:t>P1</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0</a:t>
                      </a:r>
                      <a:endParaRPr lang="en-US" dirty="0"/>
                    </a:p>
                  </a:txBody>
                  <a:tcPr anchor="ctr"/>
                </a:tc>
              </a:tr>
              <a:tr h="399647">
                <a:tc>
                  <a:txBody>
                    <a:bodyPr/>
                    <a:lstStyle/>
                    <a:p>
                      <a:pPr algn="ctr"/>
                      <a:r>
                        <a:rPr lang="en-US" dirty="0" smtClean="0"/>
                        <a:t>P2</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28</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39</a:t>
                      </a:r>
                      <a:endParaRPr lang="en-US" dirty="0"/>
                    </a:p>
                  </a:txBody>
                  <a:tcPr anchor="ctr"/>
                </a:tc>
                <a:tc>
                  <a:txBody>
                    <a:bodyPr/>
                    <a:lstStyle/>
                    <a:p>
                      <a:pPr algn="ctr"/>
                      <a:r>
                        <a:rPr lang="en-US" dirty="0" smtClean="0"/>
                        <a:t>34</a:t>
                      </a:r>
                      <a:endParaRPr lang="en-US" dirty="0"/>
                    </a:p>
                  </a:txBody>
                  <a:tcPr anchor="ctr"/>
                </a:tc>
                <a:tc>
                  <a:txBody>
                    <a:bodyPr/>
                    <a:lstStyle/>
                    <a:p>
                      <a:pPr algn="ctr"/>
                      <a:r>
                        <a:rPr lang="en-US" dirty="0" smtClean="0"/>
                        <a:t>6</a:t>
                      </a:r>
                      <a:endParaRPr lang="en-US" dirty="0"/>
                    </a:p>
                  </a:txBody>
                  <a:tcPr anchor="ctr"/>
                </a:tc>
              </a:tr>
              <a:tr h="399647">
                <a:tc>
                  <a:txBody>
                    <a:bodyPr/>
                    <a:lstStyle/>
                    <a:p>
                      <a:pPr algn="ctr"/>
                      <a:r>
                        <a:rPr lang="en-US" dirty="0" smtClean="0"/>
                        <a:t>P3</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51</a:t>
                      </a:r>
                      <a:endParaRPr lang="en-US" dirty="0"/>
                    </a:p>
                  </a:txBody>
                  <a:tcPr anchor="ctr"/>
                </a:tc>
                <a:tc>
                  <a:txBody>
                    <a:bodyPr/>
                    <a:lstStyle/>
                    <a:p>
                      <a:pPr algn="ctr"/>
                      <a:r>
                        <a:rPr lang="en-US" dirty="0" smtClean="0"/>
                        <a:t>39</a:t>
                      </a:r>
                      <a:endParaRPr lang="en-US" dirty="0"/>
                    </a:p>
                  </a:txBody>
                  <a:tcPr anchor="ctr"/>
                </a:tc>
                <a:tc>
                  <a:txBody>
                    <a:bodyPr/>
                    <a:lstStyle/>
                    <a:p>
                      <a:pPr algn="ctr"/>
                      <a:r>
                        <a:rPr lang="en-US" dirty="0" smtClean="0"/>
                        <a:t>37</a:t>
                      </a:r>
                      <a:endParaRPr lang="en-US" dirty="0"/>
                    </a:p>
                  </a:txBody>
                  <a:tcPr anchor="ctr"/>
                </a:tc>
              </a:tr>
              <a:tr h="399647">
                <a:tc>
                  <a:txBody>
                    <a:bodyPr/>
                    <a:lstStyle/>
                    <a:p>
                      <a:pPr algn="ctr"/>
                      <a:r>
                        <a:rPr lang="en-US" dirty="0" smtClean="0"/>
                        <a:t>P4</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10</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49</a:t>
                      </a:r>
                      <a:endParaRPr lang="en-US" dirty="0"/>
                    </a:p>
                  </a:txBody>
                  <a:tcPr anchor="ctr"/>
                </a:tc>
                <a:tc>
                  <a:txBody>
                    <a:bodyPr/>
                    <a:lstStyle/>
                    <a:p>
                      <a:pPr algn="ctr"/>
                      <a:r>
                        <a:rPr lang="en-US" dirty="0" smtClean="0"/>
                        <a:t>47</a:t>
                      </a:r>
                      <a:endParaRPr lang="en-US" dirty="0"/>
                    </a:p>
                  </a:txBody>
                  <a:tcPr anchor="ctr"/>
                </a:tc>
                <a:tc>
                  <a:txBody>
                    <a:bodyPr/>
                    <a:lstStyle/>
                    <a:p>
                      <a:pPr algn="ctr"/>
                      <a:r>
                        <a:rPr lang="en-US" dirty="0" smtClean="0"/>
                        <a:t>37</a:t>
                      </a:r>
                      <a:endParaRPr lang="en-US" dirty="0"/>
                    </a:p>
                  </a:txBody>
                  <a:tcPr anchor="ctr"/>
                </a:tc>
              </a:tr>
              <a:tr h="399647">
                <a:tc>
                  <a:txBody>
                    <a:bodyPr/>
                    <a:lstStyle/>
                    <a:p>
                      <a:pPr algn="ctr"/>
                      <a:r>
                        <a:rPr lang="en-US" dirty="0" smtClean="0"/>
                        <a:t>P5</a:t>
                      </a:r>
                      <a:endParaRPr lang="en-US" dirty="0"/>
                    </a:p>
                  </a:txBody>
                  <a:tcPr anchor="ctr"/>
                </a:tc>
                <a:tc>
                  <a:txBody>
                    <a:bodyPr/>
                    <a:lstStyle/>
                    <a:p>
                      <a:pPr algn="ctr"/>
                      <a:r>
                        <a:rPr lang="en-US" dirty="0" smtClean="0"/>
                        <a:t>9</a:t>
                      </a:r>
                      <a:endParaRPr lang="en-US" dirty="0"/>
                    </a:p>
                  </a:txBody>
                  <a:tcPr anchor="ctr"/>
                </a:tc>
                <a:tc>
                  <a:txBody>
                    <a:bodyPr/>
                    <a:lstStyle/>
                    <a:p>
                      <a:pPr algn="ctr"/>
                      <a:r>
                        <a:rPr lang="en-US" dirty="0" smtClean="0"/>
                        <a:t>16</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67</a:t>
                      </a:r>
                      <a:endParaRPr lang="en-US" dirty="0"/>
                    </a:p>
                  </a:txBody>
                  <a:tcPr anchor="ctr"/>
                </a:tc>
                <a:tc>
                  <a:txBody>
                    <a:bodyPr/>
                    <a:lstStyle/>
                    <a:p>
                      <a:pPr algn="ctr"/>
                      <a:r>
                        <a:rPr lang="en-US" dirty="0" smtClean="0"/>
                        <a:t>58</a:t>
                      </a:r>
                      <a:endParaRPr lang="en-US" dirty="0"/>
                    </a:p>
                  </a:txBody>
                  <a:tcPr anchor="ctr"/>
                </a:tc>
                <a:tc>
                  <a:txBody>
                    <a:bodyPr/>
                    <a:lstStyle/>
                    <a:p>
                      <a:pPr algn="ctr"/>
                      <a:r>
                        <a:rPr lang="en-US" dirty="0" smtClean="0"/>
                        <a:t>42</a:t>
                      </a:r>
                      <a:endParaRPr lang="en-US" dirty="0"/>
                    </a:p>
                  </a:txBody>
                  <a:tcPr anchor="ctr"/>
                </a:tc>
              </a:tr>
            </a:tbl>
          </a:graphicData>
        </a:graphic>
      </p:graphicFrame>
      <p:pic>
        <p:nvPicPr>
          <p:cNvPr id="8" name="Picture 4" descr="https://media.geeksforgeeks.org/wp-content/uploads/20210420124146/priorityscheduling.jpg"/>
          <p:cNvPicPr>
            <a:picLocks noChangeAspect="1" noChangeArrowheads="1"/>
          </p:cNvPicPr>
          <p:nvPr/>
        </p:nvPicPr>
        <p:blipFill>
          <a:blip r:embed="rId2"/>
          <a:srcRect/>
          <a:stretch>
            <a:fillRect/>
          </a:stretch>
        </p:blipFill>
        <p:spPr bwMode="auto">
          <a:xfrm>
            <a:off x="1142976" y="285728"/>
            <a:ext cx="6500858" cy="1152526"/>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Autofit/>
          </a:bodyPr>
          <a:lstStyle/>
          <a:p>
            <a:pPr lvl="1" algn="ctr" rtl="0">
              <a:spcBef>
                <a:spcPct val="0"/>
              </a:spcBef>
            </a:pPr>
            <a:r>
              <a:rPr lang="en-US" sz="4000" b="1" dirty="0" smtClean="0">
                <a:solidFill>
                  <a:srgbClr val="0070C0"/>
                </a:solidFill>
                <a:latin typeface="+mn-lt"/>
              </a:rPr>
              <a:t>Round Robin (RR) Scheduling</a:t>
            </a:r>
            <a:endParaRPr lang="en-US" sz="4000" dirty="0">
              <a:solidFill>
                <a:srgbClr val="0070C0"/>
              </a:solidFill>
              <a:latin typeface="+mn-lt"/>
            </a:endParaRPr>
          </a:p>
        </p:txBody>
      </p:sp>
      <p:sp>
        <p:nvSpPr>
          <p:cNvPr id="3" name="Content Placeholder 2"/>
          <p:cNvSpPr>
            <a:spLocks noGrp="1"/>
          </p:cNvSpPr>
          <p:nvPr>
            <p:ph idx="1"/>
          </p:nvPr>
        </p:nvSpPr>
        <p:spPr>
          <a:xfrm>
            <a:off x="457200" y="928670"/>
            <a:ext cx="8229600" cy="5197493"/>
          </a:xfrm>
        </p:spPr>
        <p:txBody>
          <a:bodyPr>
            <a:normAutofit/>
          </a:bodyPr>
          <a:lstStyle/>
          <a:p>
            <a:pPr algn="just"/>
            <a:r>
              <a:rPr lang="en-US" sz="2500" dirty="0" smtClean="0"/>
              <a:t>The </a:t>
            </a:r>
            <a:r>
              <a:rPr lang="en-US" sz="2500" b="1" dirty="0" smtClean="0"/>
              <a:t>round-robin (RR) scheduling algorithm is similar to FCFS scheduling, </a:t>
            </a:r>
            <a:r>
              <a:rPr lang="en-US" sz="2500" b="1" dirty="0" smtClean="0"/>
              <a:t>but </a:t>
            </a:r>
            <a:r>
              <a:rPr lang="en-US" sz="2500" dirty="0" smtClean="0"/>
              <a:t>preemption </a:t>
            </a:r>
            <a:r>
              <a:rPr lang="en-US" sz="2500" dirty="0" smtClean="0"/>
              <a:t>is added to enable the system to switch between processes</a:t>
            </a:r>
            <a:r>
              <a:rPr lang="en-US" sz="2500" dirty="0" smtClean="0"/>
              <a:t>.</a:t>
            </a:r>
          </a:p>
          <a:p>
            <a:pPr algn="just"/>
            <a:r>
              <a:rPr lang="en-US" sz="2500" dirty="0" smtClean="0"/>
              <a:t>A small unit </a:t>
            </a:r>
            <a:r>
              <a:rPr lang="en-US" sz="2500" dirty="0" smtClean="0"/>
              <a:t>of time, called a </a:t>
            </a:r>
            <a:r>
              <a:rPr lang="en-US" sz="2500" b="1" dirty="0" smtClean="0"/>
              <a:t>time quantum or time slice, is defined. </a:t>
            </a:r>
            <a:endParaRPr lang="en-US" sz="2500" b="1" dirty="0" smtClean="0"/>
          </a:p>
          <a:p>
            <a:pPr algn="just"/>
            <a:r>
              <a:rPr lang="en-US" sz="2500" b="1" dirty="0" smtClean="0"/>
              <a:t>A </a:t>
            </a:r>
            <a:r>
              <a:rPr lang="en-US" sz="2500" b="1" dirty="0" smtClean="0"/>
              <a:t>time </a:t>
            </a:r>
            <a:r>
              <a:rPr lang="en-US" sz="2500" b="1" dirty="0" smtClean="0"/>
              <a:t>quantum </a:t>
            </a:r>
            <a:r>
              <a:rPr lang="en-US" sz="2500" dirty="0" smtClean="0"/>
              <a:t>is </a:t>
            </a:r>
            <a:r>
              <a:rPr lang="en-US" sz="2500" dirty="0" smtClean="0"/>
              <a:t>generally from 10 to 100 milliseconds in length. The ready queue is treated </a:t>
            </a:r>
            <a:r>
              <a:rPr lang="en-US" sz="2500" dirty="0" smtClean="0"/>
              <a:t>as a </a:t>
            </a:r>
            <a:r>
              <a:rPr lang="en-US" sz="2500" dirty="0" smtClean="0"/>
              <a:t>circular queue. </a:t>
            </a:r>
            <a:endParaRPr lang="en-US" sz="2500" dirty="0" smtClean="0"/>
          </a:p>
          <a:p>
            <a:pPr algn="just"/>
            <a:r>
              <a:rPr lang="en-US" sz="2500" dirty="0" smtClean="0"/>
              <a:t>The </a:t>
            </a:r>
            <a:r>
              <a:rPr lang="en-US" sz="2500" dirty="0" smtClean="0"/>
              <a:t>CPU scheduler goes around the ready queue, </a:t>
            </a:r>
            <a:r>
              <a:rPr lang="en-US" sz="2500" dirty="0" smtClean="0"/>
              <a:t>allocating the </a:t>
            </a:r>
            <a:r>
              <a:rPr lang="en-US" sz="2500" dirty="0" smtClean="0"/>
              <a:t>CPU to each process for a time interval of up to 1 time quantum.</a:t>
            </a:r>
            <a:endParaRPr lang="en-US" sz="25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US" b="1" dirty="0">
                <a:solidFill>
                  <a:srgbClr val="0070C0"/>
                </a:solidFill>
              </a:rPr>
              <a:t>What is a Process</a:t>
            </a:r>
            <a:r>
              <a:rPr lang="en-US" b="1" dirty="0" smtClean="0">
                <a:solidFill>
                  <a:srgbClr val="0070C0"/>
                </a:solidFill>
              </a:rPr>
              <a:t>?</a:t>
            </a:r>
            <a:endParaRPr lang="en-US" b="1" dirty="0">
              <a:solidFill>
                <a:srgbClr val="0070C0"/>
              </a:solidFill>
            </a:endParaRPr>
          </a:p>
        </p:txBody>
      </p:sp>
      <p:sp>
        <p:nvSpPr>
          <p:cNvPr id="3" name="Content Placeholder 2"/>
          <p:cNvSpPr>
            <a:spLocks noGrp="1"/>
          </p:cNvSpPr>
          <p:nvPr>
            <p:ph idx="1"/>
          </p:nvPr>
        </p:nvSpPr>
        <p:spPr>
          <a:xfrm>
            <a:off x="457200" y="1142984"/>
            <a:ext cx="8229600" cy="4983179"/>
          </a:xfrm>
        </p:spPr>
        <p:txBody>
          <a:bodyPr>
            <a:normAutofit/>
          </a:bodyPr>
          <a:lstStyle/>
          <a:p>
            <a:pPr algn="just"/>
            <a:r>
              <a:rPr lang="en-IN" sz="2800" dirty="0"/>
              <a:t>A process is a program in execution. </a:t>
            </a:r>
            <a:endParaRPr lang="en-IN" sz="2800" dirty="0" smtClean="0"/>
          </a:p>
          <a:p>
            <a:pPr algn="just"/>
            <a:endParaRPr lang="en-IN" sz="2800" dirty="0" smtClean="0"/>
          </a:p>
          <a:p>
            <a:pPr algn="just"/>
            <a:r>
              <a:rPr lang="en-IN" sz="2800" dirty="0" smtClean="0"/>
              <a:t>Process </a:t>
            </a:r>
            <a:r>
              <a:rPr lang="en-IN" sz="2800" dirty="0"/>
              <a:t>is not as same as program code but a lot more than it. </a:t>
            </a:r>
            <a:endParaRPr lang="en-IN" sz="2800" dirty="0" smtClean="0"/>
          </a:p>
          <a:p>
            <a:pPr algn="just"/>
            <a:endParaRPr lang="en-IN" sz="2800" dirty="0" smtClean="0"/>
          </a:p>
          <a:p>
            <a:pPr algn="just"/>
            <a:r>
              <a:rPr lang="en-IN" sz="2800" dirty="0" smtClean="0"/>
              <a:t>A </a:t>
            </a:r>
            <a:r>
              <a:rPr lang="en-IN" sz="2800" dirty="0"/>
              <a:t>process is an </a:t>
            </a:r>
            <a:r>
              <a:rPr lang="en-IN" sz="2800" dirty="0">
                <a:solidFill>
                  <a:srgbClr val="FF0000"/>
                </a:solidFill>
              </a:rPr>
              <a:t>'active'</a:t>
            </a:r>
            <a:r>
              <a:rPr lang="en-IN" sz="2800" dirty="0"/>
              <a:t> entity as opposed to program which is considered to be a </a:t>
            </a:r>
            <a:r>
              <a:rPr lang="en-IN" sz="2800" dirty="0">
                <a:solidFill>
                  <a:srgbClr val="FF0000"/>
                </a:solidFill>
              </a:rPr>
              <a:t>'passive'</a:t>
            </a:r>
            <a:r>
              <a:rPr lang="en-IN" sz="2800" dirty="0"/>
              <a:t> entity. </a:t>
            </a:r>
            <a:endParaRPr lang="en-IN" sz="2800" dirty="0" smtClean="0"/>
          </a:p>
          <a:p>
            <a:pPr algn="just"/>
            <a:endParaRPr lang="en-IN" sz="2800" dirty="0" smtClean="0"/>
          </a:p>
          <a:p>
            <a:pPr algn="just"/>
            <a:r>
              <a:rPr lang="en-IN" sz="2800" dirty="0" smtClean="0"/>
              <a:t>Attributes </a:t>
            </a:r>
            <a:r>
              <a:rPr lang="en-IN" sz="2800" dirty="0"/>
              <a:t>held by process include hardware state, memory, CPU etc.</a:t>
            </a:r>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13</a:t>
            </a:fld>
            <a:endParaRPr lang="en-US"/>
          </a:p>
        </p:txBody>
      </p:sp>
      <p:sp>
        <p:nvSpPr>
          <p:cNvPr id="6" name="Date Placeholder 5"/>
          <p:cNvSpPr>
            <a:spLocks noGrp="1"/>
          </p:cNvSpPr>
          <p:nvPr>
            <p:ph type="dt" sz="half" idx="10"/>
          </p:nvPr>
        </p:nvSpPr>
        <p:spPr/>
        <p:txBody>
          <a:bodyPr/>
          <a:lstStyle/>
          <a:p>
            <a:fld id="{5D3C9940-68CF-4B4D-8FD2-B94AED4D6AA3}" type="datetime4">
              <a:rPr lang="en-US" smtClean="0"/>
              <a:pPr/>
              <a:t>July 26, 2021</a:t>
            </a:fld>
            <a:endParaRPr lang="en-US"/>
          </a:p>
        </p:txBody>
      </p:sp>
    </p:spTree>
    <p:extLst>
      <p:ext uri="{BB962C8B-B14F-4D97-AF65-F5344CB8AC3E}">
        <p14:creationId xmlns="" xmlns:p14="http://schemas.microsoft.com/office/powerpoint/2010/main" val="58040833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715040"/>
          </a:xfrm>
        </p:spPr>
        <p:txBody>
          <a:bodyPr>
            <a:noAutofit/>
          </a:bodyPr>
          <a:lstStyle/>
          <a:p>
            <a:pPr algn="just"/>
            <a:r>
              <a:rPr lang="en-US" sz="2400" dirty="0" smtClean="0"/>
              <a:t>To implement RR scheduling, </a:t>
            </a:r>
            <a:r>
              <a:rPr lang="en-US" sz="2400" dirty="0" smtClean="0"/>
              <a:t>treat </a:t>
            </a:r>
            <a:r>
              <a:rPr lang="en-US" sz="2400" dirty="0" smtClean="0"/>
              <a:t>the ready queue as a </a:t>
            </a:r>
            <a:r>
              <a:rPr lang="en-US" sz="2400" dirty="0" smtClean="0"/>
              <a:t>FIFO queue </a:t>
            </a:r>
            <a:r>
              <a:rPr lang="en-US" sz="2400" dirty="0" smtClean="0"/>
              <a:t>of processes. </a:t>
            </a:r>
            <a:endParaRPr lang="en-US" sz="2400" dirty="0" smtClean="0"/>
          </a:p>
          <a:p>
            <a:pPr algn="just"/>
            <a:r>
              <a:rPr lang="en-US" sz="2400" dirty="0" smtClean="0"/>
              <a:t>New </a:t>
            </a:r>
            <a:r>
              <a:rPr lang="en-US" sz="2400" dirty="0" smtClean="0"/>
              <a:t>processes are added to the tail of the ready queue</a:t>
            </a:r>
            <a:r>
              <a:rPr lang="en-US" sz="2400" dirty="0" smtClean="0"/>
              <a:t>.</a:t>
            </a:r>
          </a:p>
          <a:p>
            <a:pPr algn="just"/>
            <a:r>
              <a:rPr lang="en-US" sz="2400" dirty="0" smtClean="0"/>
              <a:t>The CPU scheduler picks the first process from the ready queue, sets a timer </a:t>
            </a:r>
            <a:r>
              <a:rPr lang="en-US" sz="2400" dirty="0" smtClean="0"/>
              <a:t>to interrupt </a:t>
            </a:r>
            <a:r>
              <a:rPr lang="en-US" sz="2400" dirty="0" smtClean="0"/>
              <a:t>after 1 time quantum, and dispatches the process</a:t>
            </a:r>
            <a:r>
              <a:rPr lang="en-US" sz="2400" dirty="0" smtClean="0"/>
              <a:t>.</a:t>
            </a:r>
          </a:p>
          <a:p>
            <a:pPr algn="just"/>
            <a:r>
              <a:rPr lang="en-US" sz="2400" dirty="0" smtClean="0"/>
              <a:t>One of two things will then happen. The process may have a CPU burst </a:t>
            </a:r>
            <a:r>
              <a:rPr lang="en-US" sz="2400" dirty="0" smtClean="0"/>
              <a:t>of less </a:t>
            </a:r>
            <a:r>
              <a:rPr lang="en-US" sz="2400" dirty="0" smtClean="0"/>
              <a:t>than 1 time quantum. In this case, the process itself will release the </a:t>
            </a:r>
            <a:r>
              <a:rPr lang="en-US" sz="2400" dirty="0" smtClean="0"/>
              <a:t>CPU voluntarily</a:t>
            </a:r>
            <a:r>
              <a:rPr lang="en-US" sz="2400" dirty="0" smtClean="0"/>
              <a:t>. </a:t>
            </a:r>
            <a:endParaRPr lang="en-US" sz="2400" dirty="0" smtClean="0"/>
          </a:p>
          <a:p>
            <a:pPr algn="just"/>
            <a:r>
              <a:rPr lang="en-US" sz="2400" dirty="0" smtClean="0"/>
              <a:t>The </a:t>
            </a:r>
            <a:r>
              <a:rPr lang="en-US" sz="2400" dirty="0" smtClean="0"/>
              <a:t>scheduler will then proceed to the next process in the </a:t>
            </a:r>
            <a:r>
              <a:rPr lang="en-US" sz="2400" dirty="0" smtClean="0"/>
              <a:t>ready queue</a:t>
            </a:r>
            <a:r>
              <a:rPr lang="en-US" sz="2400" dirty="0" smtClean="0"/>
              <a:t>. </a:t>
            </a:r>
            <a:endParaRPr lang="en-US" sz="2400" dirty="0" smtClean="0"/>
          </a:p>
          <a:p>
            <a:pPr algn="just"/>
            <a:r>
              <a:rPr lang="en-US" sz="2400" dirty="0" smtClean="0"/>
              <a:t>If </a:t>
            </a:r>
            <a:r>
              <a:rPr lang="en-US" sz="2400" dirty="0" smtClean="0"/>
              <a:t>the CPU burst of the currently running process is longer than 1 </a:t>
            </a:r>
            <a:r>
              <a:rPr lang="en-US" sz="2400" dirty="0" smtClean="0"/>
              <a:t>time quantum</a:t>
            </a:r>
            <a:r>
              <a:rPr lang="en-US" sz="2400" dirty="0" smtClean="0"/>
              <a:t>, the timer will go off and will cause an interrupt to the </a:t>
            </a:r>
            <a:r>
              <a:rPr lang="en-US" sz="2400" dirty="0" smtClean="0"/>
              <a:t>operating system</a:t>
            </a:r>
            <a:r>
              <a:rPr lang="en-US" sz="2400" dirty="0" smtClean="0"/>
              <a:t>. </a:t>
            </a:r>
            <a:endParaRPr lang="en-US" sz="2400" dirty="0" smtClean="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dirty="0"/>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algn="just"/>
            <a:r>
              <a:rPr lang="en-US" sz="2400" dirty="0" smtClean="0"/>
              <a:t>A </a:t>
            </a:r>
            <a:r>
              <a:rPr lang="en-US" sz="2400" dirty="0" smtClean="0"/>
              <a:t>context switch will be executed, and the process will be put at </a:t>
            </a:r>
            <a:r>
              <a:rPr lang="en-US" sz="2400" dirty="0" smtClean="0"/>
              <a:t>the tail </a:t>
            </a:r>
            <a:r>
              <a:rPr lang="en-US" sz="2400" dirty="0" smtClean="0"/>
              <a:t>of the ready queue. The CPU scheduler will then select the next process </a:t>
            </a:r>
            <a:r>
              <a:rPr lang="en-US" sz="2400" dirty="0" smtClean="0"/>
              <a:t>in the </a:t>
            </a:r>
            <a:r>
              <a:rPr lang="en-US" sz="2400" dirty="0" smtClean="0"/>
              <a:t>ready queue</a:t>
            </a:r>
            <a:r>
              <a:rPr lang="en-US" sz="2400" dirty="0" smtClean="0"/>
              <a:t>.</a:t>
            </a:r>
          </a:p>
          <a:p>
            <a:pPr algn="just">
              <a:buNone/>
            </a:pPr>
            <a:r>
              <a:rPr lang="en-US" sz="2400" dirty="0" smtClean="0"/>
              <a:t> </a:t>
            </a:r>
            <a:endParaRPr lang="en-US" sz="2400" dirty="0" smtClean="0"/>
          </a:p>
          <a:p>
            <a:pPr algn="just"/>
            <a:r>
              <a:rPr lang="en-US" sz="2400" dirty="0" smtClean="0"/>
              <a:t>The </a:t>
            </a:r>
            <a:r>
              <a:rPr lang="en-US" sz="2400" dirty="0" smtClean="0"/>
              <a:t>average waiting time under the RR policy is often long.</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rmAutofit fontScale="90000"/>
          </a:bodyPr>
          <a:lstStyle/>
          <a:p>
            <a:r>
              <a:rPr lang="en-US" b="1" dirty="0" smtClean="0">
                <a:solidFill>
                  <a:srgbClr val="0070C0"/>
                </a:solidFill>
              </a:rPr>
              <a:t>Example-1</a:t>
            </a:r>
            <a:endParaRPr lang="en-US" b="1" dirty="0">
              <a:solidFill>
                <a:srgbClr val="0070C0"/>
              </a:solidFill>
            </a:endParaRPr>
          </a:p>
        </p:txBody>
      </p:sp>
      <p:sp>
        <p:nvSpPr>
          <p:cNvPr id="3" name="Content Placeholder 2"/>
          <p:cNvSpPr>
            <a:spLocks noGrp="1"/>
          </p:cNvSpPr>
          <p:nvPr>
            <p:ph idx="1"/>
          </p:nvPr>
        </p:nvSpPr>
        <p:spPr>
          <a:xfrm>
            <a:off x="457200" y="857232"/>
            <a:ext cx="8229600" cy="5268931"/>
          </a:xfrm>
        </p:spPr>
        <p:txBody>
          <a:bodyPr>
            <a:normAutofit/>
          </a:bodyPr>
          <a:lstStyle/>
          <a:p>
            <a:pPr algn="just"/>
            <a:r>
              <a:rPr lang="en-US" sz="2400" dirty="0" smtClean="0"/>
              <a:t>Consider </a:t>
            </a:r>
            <a:r>
              <a:rPr lang="en-US" sz="2400" dirty="0" smtClean="0"/>
              <a:t>the following </a:t>
            </a:r>
            <a:r>
              <a:rPr lang="en-US" sz="2400" dirty="0" smtClean="0"/>
              <a:t>set of processes that arrive at time 0, with the length of the CPU </a:t>
            </a:r>
            <a:r>
              <a:rPr lang="en-US" sz="2400" dirty="0" smtClean="0"/>
              <a:t>burst given </a:t>
            </a:r>
            <a:r>
              <a:rPr lang="en-US" sz="2400" dirty="0" smtClean="0"/>
              <a:t>in milliseconds</a:t>
            </a:r>
            <a:r>
              <a:rPr lang="en-US" sz="2400" dirty="0" smtClean="0"/>
              <a:t>:</a:t>
            </a:r>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r>
              <a:rPr lang="en-US" sz="2400" dirty="0" smtClean="0"/>
              <a:t>Use </a:t>
            </a:r>
            <a:r>
              <a:rPr lang="en-US" sz="2400" dirty="0" smtClean="0"/>
              <a:t>a time quantum of 4 milliseconds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132</a:t>
            </a:fld>
            <a:endParaRPr lang="en-US"/>
          </a:p>
        </p:txBody>
      </p:sp>
      <p:pic>
        <p:nvPicPr>
          <p:cNvPr id="148482" name="Picture 2"/>
          <p:cNvPicPr>
            <a:picLocks noChangeAspect="1" noChangeArrowheads="1"/>
          </p:cNvPicPr>
          <p:nvPr/>
        </p:nvPicPr>
        <p:blipFill>
          <a:blip r:embed="rId2"/>
          <a:srcRect/>
          <a:stretch>
            <a:fillRect/>
          </a:stretch>
        </p:blipFill>
        <p:spPr bwMode="auto">
          <a:xfrm>
            <a:off x="2928926" y="1857364"/>
            <a:ext cx="2891538" cy="1214446"/>
          </a:xfrm>
          <a:prstGeom prst="rect">
            <a:avLst/>
          </a:prstGeom>
          <a:noFill/>
          <a:ln w="9525">
            <a:noFill/>
            <a:miter lim="800000"/>
            <a:headEnd/>
            <a:tailEnd/>
          </a:ln>
          <a:effectLst/>
        </p:spPr>
      </p:pic>
      <p:pic>
        <p:nvPicPr>
          <p:cNvPr id="148483" name="Picture 3"/>
          <p:cNvPicPr>
            <a:picLocks noChangeAspect="1" noChangeArrowheads="1"/>
          </p:cNvPicPr>
          <p:nvPr/>
        </p:nvPicPr>
        <p:blipFill>
          <a:blip r:embed="rId3"/>
          <a:srcRect/>
          <a:stretch>
            <a:fillRect/>
          </a:stretch>
        </p:blipFill>
        <p:spPr bwMode="auto">
          <a:xfrm>
            <a:off x="714348" y="4286256"/>
            <a:ext cx="7679585" cy="107157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500043"/>
            <a:ext cx="8229600" cy="4286280"/>
          </a:xfrm>
        </p:spPr>
        <p:txBody>
          <a:bodyPr>
            <a:noAutofit/>
          </a:bodyPr>
          <a:lstStyle/>
          <a:p>
            <a:pPr algn="just"/>
            <a:r>
              <a:rPr lang="en-US" sz="2400" dirty="0" smtClean="0"/>
              <a:t>Process </a:t>
            </a:r>
            <a:r>
              <a:rPr lang="en-US" sz="2400" i="1" dirty="0" smtClean="0"/>
              <a:t>P1 gets the first </a:t>
            </a:r>
            <a:r>
              <a:rPr lang="en-US" sz="2400" i="1" dirty="0" smtClean="0"/>
              <a:t>4 </a:t>
            </a:r>
            <a:r>
              <a:rPr lang="en-US" sz="2400" dirty="0" smtClean="0"/>
              <a:t>milliseconds</a:t>
            </a:r>
            <a:r>
              <a:rPr lang="en-US" sz="2400" dirty="0" smtClean="0"/>
              <a:t>. Since it requires another 20 milliseconds, it is preempted </a:t>
            </a:r>
            <a:r>
              <a:rPr lang="en-US" sz="2400" dirty="0" smtClean="0"/>
              <a:t>after the </a:t>
            </a:r>
            <a:r>
              <a:rPr lang="en-US" sz="2400" dirty="0" smtClean="0"/>
              <a:t>first time quantum, and the CPU is given to the next process in the queue</a:t>
            </a:r>
            <a:r>
              <a:rPr lang="en-US" sz="2400" dirty="0" smtClean="0"/>
              <a:t>, process </a:t>
            </a:r>
            <a:r>
              <a:rPr lang="en-US" sz="2400" i="1" dirty="0" smtClean="0"/>
              <a:t>P2. </a:t>
            </a:r>
            <a:endParaRPr lang="en-US" sz="2400" i="1" dirty="0" smtClean="0"/>
          </a:p>
          <a:p>
            <a:pPr algn="just"/>
            <a:r>
              <a:rPr lang="en-US" sz="2400" i="1" dirty="0" smtClean="0"/>
              <a:t>Process </a:t>
            </a:r>
            <a:r>
              <a:rPr lang="en-US" sz="2400" i="1" dirty="0" smtClean="0"/>
              <a:t>P2 does not need 4 milliseconds, so it quits before its </a:t>
            </a:r>
            <a:r>
              <a:rPr lang="en-US" sz="2400" i="1" dirty="0" smtClean="0"/>
              <a:t>time </a:t>
            </a:r>
            <a:r>
              <a:rPr lang="en-US" sz="2400" dirty="0" smtClean="0"/>
              <a:t>quantum </a:t>
            </a:r>
            <a:r>
              <a:rPr lang="en-US" sz="2400" dirty="0" smtClean="0"/>
              <a:t>expires. The CPU is then given to the next process, process </a:t>
            </a:r>
            <a:r>
              <a:rPr lang="en-US" sz="2400" i="1" dirty="0" smtClean="0"/>
              <a:t>P3. </a:t>
            </a:r>
            <a:endParaRPr lang="en-US" sz="2400" i="1" dirty="0" smtClean="0"/>
          </a:p>
          <a:p>
            <a:pPr algn="just"/>
            <a:r>
              <a:rPr lang="en-US" sz="2400" i="1" dirty="0" smtClean="0"/>
              <a:t>Once </a:t>
            </a:r>
            <a:r>
              <a:rPr lang="en-US" sz="2400" dirty="0" smtClean="0"/>
              <a:t>each </a:t>
            </a:r>
            <a:r>
              <a:rPr lang="en-US" sz="2400" dirty="0" smtClean="0"/>
              <a:t>process has received 1 time quantum, the CPU is returned to process </a:t>
            </a:r>
            <a:r>
              <a:rPr lang="en-US" sz="2400" i="1" dirty="0" smtClean="0"/>
              <a:t>P1 </a:t>
            </a:r>
            <a:r>
              <a:rPr lang="en-US" sz="2400" dirty="0" smtClean="0"/>
              <a:t>for </a:t>
            </a:r>
            <a:r>
              <a:rPr lang="en-US" sz="2400" dirty="0" smtClean="0"/>
              <a:t>an additional time quantum. The resulting RR schedule is as follows: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133</a:t>
            </a:fld>
            <a:endParaRPr lang="en-US"/>
          </a:p>
        </p:txBody>
      </p:sp>
      <p:pic>
        <p:nvPicPr>
          <p:cNvPr id="148483" name="Picture 3"/>
          <p:cNvPicPr>
            <a:picLocks noChangeAspect="1" noChangeArrowheads="1"/>
          </p:cNvPicPr>
          <p:nvPr/>
        </p:nvPicPr>
        <p:blipFill>
          <a:blip r:embed="rId2"/>
          <a:srcRect/>
          <a:stretch>
            <a:fillRect/>
          </a:stretch>
        </p:blipFill>
        <p:spPr bwMode="auto">
          <a:xfrm>
            <a:off x="928662" y="4786322"/>
            <a:ext cx="7679585" cy="107157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134</a:t>
            </a:fld>
            <a:endParaRPr lang="en-US"/>
          </a:p>
        </p:txBody>
      </p:sp>
      <p:pic>
        <p:nvPicPr>
          <p:cNvPr id="149506" name="Picture 2"/>
          <p:cNvPicPr>
            <a:picLocks noChangeAspect="1" noChangeArrowheads="1"/>
          </p:cNvPicPr>
          <p:nvPr/>
        </p:nvPicPr>
        <p:blipFill>
          <a:blip r:embed="rId2"/>
          <a:srcRect/>
          <a:stretch>
            <a:fillRect/>
          </a:stretch>
        </p:blipFill>
        <p:spPr bwMode="auto">
          <a:xfrm>
            <a:off x="571472" y="1857364"/>
            <a:ext cx="8239125" cy="4371975"/>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500034" y="500042"/>
            <a:ext cx="7679585" cy="1071570"/>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lgn="just"/>
            <a:r>
              <a:rPr lang="en-US" sz="2400" dirty="0" smtClean="0"/>
              <a:t>In the RR scheduling algorithm, no process is allocated the CPU for </a:t>
            </a:r>
            <a:r>
              <a:rPr lang="en-US" sz="2400" dirty="0" smtClean="0"/>
              <a:t>more than </a:t>
            </a:r>
            <a:r>
              <a:rPr lang="en-US" sz="2400" dirty="0" smtClean="0"/>
              <a:t>1 time quantum in a row (unless it is the only </a:t>
            </a:r>
            <a:r>
              <a:rPr lang="en-US" sz="2400" dirty="0" err="1" smtClean="0"/>
              <a:t>runnable</a:t>
            </a:r>
            <a:r>
              <a:rPr lang="en-US" sz="2400" dirty="0" smtClean="0"/>
              <a:t> process). </a:t>
            </a:r>
            <a:endParaRPr lang="en-US" sz="2400" dirty="0" smtClean="0"/>
          </a:p>
          <a:p>
            <a:pPr algn="just"/>
            <a:r>
              <a:rPr lang="en-US" sz="2400" dirty="0" smtClean="0"/>
              <a:t>If a process’s </a:t>
            </a:r>
            <a:r>
              <a:rPr lang="en-US" sz="2400" dirty="0" smtClean="0"/>
              <a:t>CPU burst exceeds 1 time quantum, that process is preempted and </a:t>
            </a:r>
            <a:r>
              <a:rPr lang="en-US" sz="2400" dirty="0" smtClean="0"/>
              <a:t>is put </a:t>
            </a:r>
            <a:r>
              <a:rPr lang="en-US" sz="2400" dirty="0" smtClean="0"/>
              <a:t>back in the ready queue. </a:t>
            </a:r>
            <a:endParaRPr lang="en-US" sz="2400" dirty="0" smtClean="0"/>
          </a:p>
          <a:p>
            <a:pPr algn="just"/>
            <a:r>
              <a:rPr lang="en-US" sz="2400" dirty="0" smtClean="0"/>
              <a:t>The </a:t>
            </a:r>
            <a:r>
              <a:rPr lang="en-US" sz="2400" dirty="0" smtClean="0"/>
              <a:t>RR scheduling </a:t>
            </a:r>
            <a:r>
              <a:rPr lang="en-US" sz="2400" dirty="0" smtClean="0"/>
              <a:t>algorithm is thus preemptive.</a:t>
            </a:r>
          </a:p>
          <a:p>
            <a:pPr algn="just"/>
            <a:r>
              <a:rPr lang="en-US" sz="2400" dirty="0" smtClean="0"/>
              <a:t>The performance of the RR algorithm depends heavily on the size of </a:t>
            </a:r>
            <a:r>
              <a:rPr lang="en-US" sz="2400" dirty="0" smtClean="0"/>
              <a:t>the time </a:t>
            </a:r>
            <a:r>
              <a:rPr lang="en-US" sz="2400" dirty="0" smtClean="0"/>
              <a:t>quantum. </a:t>
            </a:r>
            <a:endParaRPr lang="en-US" sz="2400" dirty="0" smtClean="0"/>
          </a:p>
          <a:p>
            <a:pPr algn="just"/>
            <a:r>
              <a:rPr lang="en-US" sz="2400" dirty="0" smtClean="0"/>
              <a:t>At </a:t>
            </a:r>
            <a:r>
              <a:rPr lang="en-US" sz="2400" dirty="0" smtClean="0"/>
              <a:t>one extreme, if the time quantum is extremely large, </a:t>
            </a:r>
            <a:r>
              <a:rPr lang="en-US" sz="2400" dirty="0" smtClean="0"/>
              <a:t>the RR </a:t>
            </a:r>
            <a:r>
              <a:rPr lang="en-US" sz="2400" dirty="0" smtClean="0"/>
              <a:t>policy is the same as the FCFS policy</a:t>
            </a:r>
            <a:r>
              <a:rPr lang="en-US" sz="2400" dirty="0" smtClean="0"/>
              <a:t>.</a:t>
            </a:r>
          </a:p>
          <a:p>
            <a:pPr algn="just"/>
            <a:r>
              <a:rPr lang="en-US" sz="2400" dirty="0" smtClean="0"/>
              <a:t>In contrast, if the time quantum </a:t>
            </a:r>
            <a:r>
              <a:rPr lang="en-US" sz="2400" dirty="0" smtClean="0"/>
              <a:t>is extremely </a:t>
            </a:r>
            <a:r>
              <a:rPr lang="en-US" sz="2400" dirty="0" smtClean="0"/>
              <a:t>small (say, </a:t>
            </a:r>
            <a:r>
              <a:rPr lang="en-US" sz="2400" dirty="0" smtClean="0"/>
              <a:t>1 millisecond</a:t>
            </a:r>
            <a:r>
              <a:rPr lang="en-US" sz="2400" dirty="0" smtClean="0"/>
              <a:t>), the RR approach can result in a </a:t>
            </a:r>
            <a:r>
              <a:rPr lang="en-US" sz="2400" dirty="0" smtClean="0"/>
              <a:t>large </a:t>
            </a:r>
            <a:r>
              <a:rPr lang="en-US" sz="2400" dirty="0" smtClean="0"/>
              <a:t>number of context </a:t>
            </a:r>
            <a:r>
              <a:rPr lang="en-US" sz="2400" dirty="0" smtClean="0"/>
              <a:t>switches.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136</a:t>
            </a:fld>
            <a:endParaRPr lang="en-US"/>
          </a:p>
        </p:txBody>
      </p:sp>
      <p:pic>
        <p:nvPicPr>
          <p:cNvPr id="150532" name="Picture 4"/>
          <p:cNvPicPr>
            <a:picLocks noChangeAspect="1" noChangeArrowheads="1"/>
          </p:cNvPicPr>
          <p:nvPr/>
        </p:nvPicPr>
        <p:blipFill>
          <a:blip r:embed="rId2"/>
          <a:srcRect/>
          <a:stretch>
            <a:fillRect/>
          </a:stretch>
        </p:blipFill>
        <p:spPr bwMode="auto">
          <a:xfrm>
            <a:off x="928662" y="500042"/>
            <a:ext cx="6905673" cy="428628"/>
          </a:xfrm>
          <a:prstGeom prst="rect">
            <a:avLst/>
          </a:prstGeom>
          <a:noFill/>
          <a:ln w="9525">
            <a:noFill/>
            <a:miter lim="800000"/>
            <a:headEnd/>
            <a:tailEnd/>
          </a:ln>
          <a:effectLst/>
        </p:spPr>
      </p:pic>
      <p:pic>
        <p:nvPicPr>
          <p:cNvPr id="150533" name="Picture 5"/>
          <p:cNvPicPr>
            <a:picLocks noChangeAspect="1" noChangeArrowheads="1"/>
          </p:cNvPicPr>
          <p:nvPr/>
        </p:nvPicPr>
        <p:blipFill>
          <a:blip r:embed="rId3"/>
          <a:srcRect/>
          <a:stretch>
            <a:fillRect/>
          </a:stretch>
        </p:blipFill>
        <p:spPr bwMode="auto">
          <a:xfrm>
            <a:off x="1000100" y="1714488"/>
            <a:ext cx="6929486" cy="3571900"/>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rmAutofit fontScale="90000"/>
          </a:bodyPr>
          <a:lstStyle/>
          <a:p>
            <a:r>
              <a:rPr lang="en-US" b="1" dirty="0" smtClean="0">
                <a:solidFill>
                  <a:srgbClr val="0070C0"/>
                </a:solidFill>
              </a:rPr>
              <a:t>Multilevel Queue Scheduling</a:t>
            </a:r>
            <a:endParaRPr lang="en-US" dirty="0">
              <a:solidFill>
                <a:srgbClr val="0070C0"/>
              </a:solidFill>
            </a:endParaRPr>
          </a:p>
        </p:txBody>
      </p:sp>
      <p:sp>
        <p:nvSpPr>
          <p:cNvPr id="3" name="Content Placeholder 2"/>
          <p:cNvSpPr>
            <a:spLocks noGrp="1"/>
          </p:cNvSpPr>
          <p:nvPr>
            <p:ph idx="1"/>
          </p:nvPr>
        </p:nvSpPr>
        <p:spPr>
          <a:xfrm>
            <a:off x="457200" y="857232"/>
            <a:ext cx="8229600" cy="5268931"/>
          </a:xfrm>
        </p:spPr>
        <p:txBody>
          <a:bodyPr>
            <a:normAutofit fontScale="55000" lnSpcReduction="20000"/>
          </a:bodyPr>
          <a:lstStyle/>
          <a:p>
            <a:r>
              <a:rPr lang="en-US" dirty="0" smtClean="0"/>
              <a:t>With both priority and round-robin scheduling, all processes may be placed</a:t>
            </a:r>
          </a:p>
          <a:p>
            <a:r>
              <a:rPr lang="en-US" dirty="0" smtClean="0"/>
              <a:t>in a single queue, and the scheduler then selects the process with the highest</a:t>
            </a:r>
          </a:p>
          <a:p>
            <a:r>
              <a:rPr lang="en-US" dirty="0" smtClean="0"/>
              <a:t>priority to run. Depending on how the queues are managed, an </a:t>
            </a:r>
            <a:r>
              <a:rPr lang="en-US" i="1" dirty="0" smtClean="0"/>
              <a:t>O(n) search</a:t>
            </a:r>
          </a:p>
          <a:p>
            <a:r>
              <a:rPr lang="en-US" dirty="0" smtClean="0"/>
              <a:t>may be necessary to determine the highest-priority process. In practice, it is</a:t>
            </a:r>
          </a:p>
          <a:p>
            <a:r>
              <a:rPr lang="en-US" dirty="0" smtClean="0"/>
              <a:t>often easier to have separate queues for each distinct priority, and priority</a:t>
            </a:r>
          </a:p>
          <a:p>
            <a:r>
              <a:rPr lang="en-US" dirty="0" smtClean="0"/>
              <a:t>scheduling simply schedules the process in the highest-priority queue. This</a:t>
            </a:r>
          </a:p>
          <a:p>
            <a:r>
              <a:rPr lang="en-US" dirty="0" smtClean="0"/>
              <a:t>is illustrated in Figure 5.7. This approach—known as </a:t>
            </a:r>
            <a:r>
              <a:rPr lang="en-US" b="1" dirty="0" smtClean="0"/>
              <a:t>multilevel queue—</a:t>
            </a:r>
          </a:p>
          <a:p>
            <a:r>
              <a:rPr lang="en-US" dirty="0" smtClean="0"/>
              <a:t>also works well when priority scheduling is combined with round-robin: if</a:t>
            </a:r>
          </a:p>
          <a:p>
            <a:r>
              <a:rPr lang="en-US" dirty="0" smtClean="0"/>
              <a:t>there are multiple processes in the highest-priority queue, they are executed in</a:t>
            </a:r>
          </a:p>
          <a:p>
            <a:r>
              <a:rPr lang="en-US" dirty="0" smtClean="0"/>
              <a:t>round-robin order. In the most generalized form of this approach, a priority is</a:t>
            </a:r>
          </a:p>
          <a:p>
            <a:r>
              <a:rPr lang="en-US" dirty="0" smtClean="0"/>
              <a:t>assigned statically to each process, and a process remains in the same queue</a:t>
            </a:r>
          </a:p>
          <a:p>
            <a:r>
              <a:rPr lang="en-US" dirty="0" smtClean="0"/>
              <a:t>for the duration of its runtime.</a:t>
            </a:r>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137</a:t>
            </a:fld>
            <a:endParaRPr lang="en-US"/>
          </a:p>
        </p:txBody>
      </p:sp>
      <p:pic>
        <p:nvPicPr>
          <p:cNvPr id="151554" name="Picture 2"/>
          <p:cNvPicPr>
            <a:picLocks noChangeAspect="1" noChangeArrowheads="1"/>
          </p:cNvPicPr>
          <p:nvPr/>
        </p:nvPicPr>
        <p:blipFill>
          <a:blip r:embed="rId2"/>
          <a:srcRect/>
          <a:stretch>
            <a:fillRect/>
          </a:stretch>
        </p:blipFill>
        <p:spPr bwMode="auto">
          <a:xfrm>
            <a:off x="3500430" y="4000504"/>
            <a:ext cx="2790825" cy="2638425"/>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642918"/>
            <a:ext cx="8229600" cy="5483245"/>
          </a:xfrm>
        </p:spPr>
        <p:txBody>
          <a:bodyPr>
            <a:normAutofit fontScale="62500" lnSpcReduction="20000"/>
          </a:bodyPr>
          <a:lstStyle/>
          <a:p>
            <a:r>
              <a:rPr lang="en-US" dirty="0" smtClean="0"/>
              <a:t>A multilevel queue scheduling algorithm can also be used to partition</a:t>
            </a:r>
          </a:p>
          <a:p>
            <a:r>
              <a:rPr lang="en-US" dirty="0" smtClean="0"/>
              <a:t>processes into several separate queues based on the process type (Figure</a:t>
            </a:r>
          </a:p>
          <a:p>
            <a:r>
              <a:rPr lang="en-US" dirty="0" smtClean="0"/>
              <a:t>5.8). For example, a common division is made between </a:t>
            </a:r>
            <a:r>
              <a:rPr lang="en-US" b="1" dirty="0" smtClean="0"/>
              <a:t>foreground (interactive)</a:t>
            </a:r>
          </a:p>
          <a:p>
            <a:r>
              <a:rPr lang="en-US" dirty="0" smtClean="0"/>
              <a:t>processes and </a:t>
            </a:r>
            <a:r>
              <a:rPr lang="en-US" b="1" dirty="0" smtClean="0"/>
              <a:t>background (batch) processes. These two types of processes</a:t>
            </a:r>
          </a:p>
          <a:p>
            <a:r>
              <a:rPr lang="en-US" dirty="0" smtClean="0"/>
              <a:t>have different response-time requirements and so may have different</a:t>
            </a:r>
          </a:p>
          <a:p>
            <a:r>
              <a:rPr lang="en-US" dirty="0" smtClean="0"/>
              <a:t>scheduling needs. In addition, foreground processes may have priority (externally</a:t>
            </a:r>
          </a:p>
          <a:p>
            <a:r>
              <a:rPr lang="en-US" dirty="0" smtClean="0"/>
              <a:t>defined) over background processes. Separate queues might be used for</a:t>
            </a:r>
          </a:p>
          <a:p>
            <a:r>
              <a:rPr lang="en-US" dirty="0" smtClean="0"/>
              <a:t>foreground and background processes, and each queue might have its own</a:t>
            </a:r>
          </a:p>
          <a:p>
            <a:r>
              <a:rPr lang="en-US" dirty="0" smtClean="0"/>
              <a:t>scheduling algorithm. The foreground queue might be scheduled by an RR</a:t>
            </a:r>
          </a:p>
          <a:p>
            <a:r>
              <a:rPr lang="en-US" dirty="0" smtClean="0"/>
              <a:t>algorithm, for example, while the background queue is scheduled by an FCFS</a:t>
            </a:r>
          </a:p>
          <a:p>
            <a:r>
              <a:rPr lang="en-US" dirty="0" smtClean="0"/>
              <a:t>algorithm.</a:t>
            </a:r>
          </a:p>
          <a:p>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138</a:t>
            </a:fld>
            <a:endParaRPr lang="en-US"/>
          </a:p>
        </p:txBody>
      </p:sp>
      <p:pic>
        <p:nvPicPr>
          <p:cNvPr id="152578" name="Picture 2"/>
          <p:cNvPicPr>
            <a:picLocks noChangeAspect="1" noChangeArrowheads="1"/>
          </p:cNvPicPr>
          <p:nvPr/>
        </p:nvPicPr>
        <p:blipFill>
          <a:blip r:embed="rId2"/>
          <a:srcRect/>
          <a:stretch>
            <a:fillRect/>
          </a:stretch>
        </p:blipFill>
        <p:spPr bwMode="auto">
          <a:xfrm>
            <a:off x="3000364" y="4357694"/>
            <a:ext cx="3886200" cy="2114550"/>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In addition, there must be scheduling among the queues, which is commonly</a:t>
            </a:r>
          </a:p>
          <a:p>
            <a:r>
              <a:rPr lang="en-US" dirty="0" smtClean="0"/>
              <a:t>implemented as fixed-priority preemptive scheduling. For example, the</a:t>
            </a:r>
          </a:p>
          <a:p>
            <a:r>
              <a:rPr lang="en-US" dirty="0" smtClean="0"/>
              <a:t>real-time queue may have absolute priority over the interactive queue.</a:t>
            </a:r>
          </a:p>
          <a:p>
            <a:r>
              <a:rPr lang="en-US" dirty="0" smtClean="0"/>
              <a:t>Let’s look at an example of a multilevel queue scheduling algorithm with</a:t>
            </a:r>
          </a:p>
          <a:p>
            <a:r>
              <a:rPr lang="en-US" dirty="0" smtClean="0"/>
              <a:t>four queues, listed below in order of priority:</a:t>
            </a:r>
          </a:p>
          <a:p>
            <a:r>
              <a:rPr lang="en-US" b="1" dirty="0" smtClean="0"/>
              <a:t>1. Real-time processes</a:t>
            </a:r>
          </a:p>
          <a:p>
            <a:r>
              <a:rPr lang="en-US" b="1" dirty="0" smtClean="0"/>
              <a:t>2. System processes</a:t>
            </a:r>
          </a:p>
          <a:p>
            <a:r>
              <a:rPr lang="en-US" b="1" dirty="0" smtClean="0"/>
              <a:t>3. Interactive processes</a:t>
            </a:r>
          </a:p>
          <a:p>
            <a:r>
              <a:rPr lang="en-US" b="1" dirty="0" smtClean="0"/>
              <a:t>4. Batch processes</a:t>
            </a:r>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729"/>
            <a:ext cx="8229600" cy="706627"/>
          </a:xfrm>
        </p:spPr>
        <p:txBody>
          <a:bodyPr>
            <a:normAutofit fontScale="90000"/>
          </a:bodyPr>
          <a:lstStyle/>
          <a:p>
            <a:r>
              <a:rPr lang="en-US" b="1" dirty="0" smtClean="0">
                <a:solidFill>
                  <a:srgbClr val="0070C0"/>
                </a:solidFill>
              </a:rPr>
              <a:t>PROCESS CONCEPTS</a:t>
            </a:r>
            <a:endParaRPr lang="en-US" dirty="0">
              <a:solidFill>
                <a:srgbClr val="0070C0"/>
              </a:solidFill>
            </a:endParaRPr>
          </a:p>
        </p:txBody>
      </p:sp>
      <p:sp>
        <p:nvSpPr>
          <p:cNvPr id="3" name="Content Placeholder 2"/>
          <p:cNvSpPr>
            <a:spLocks noGrp="1"/>
          </p:cNvSpPr>
          <p:nvPr>
            <p:ph idx="1"/>
          </p:nvPr>
        </p:nvSpPr>
        <p:spPr>
          <a:xfrm>
            <a:off x="457200" y="908720"/>
            <a:ext cx="8147248" cy="5544616"/>
          </a:xfrm>
        </p:spPr>
        <p:txBody>
          <a:bodyPr>
            <a:normAutofit/>
          </a:bodyPr>
          <a:lstStyle/>
          <a:p>
            <a:pPr lvl="0" algn="just"/>
            <a:r>
              <a:rPr lang="en-US" sz="2400" dirty="0" smtClean="0">
                <a:latin typeface="+mj-lt"/>
              </a:rPr>
              <a:t>A </a:t>
            </a:r>
            <a:r>
              <a:rPr lang="en-US" sz="2400" dirty="0">
                <a:latin typeface="+mj-lt"/>
              </a:rPr>
              <a:t>process includes:</a:t>
            </a:r>
          </a:p>
          <a:p>
            <a:pPr lvl="1" algn="just"/>
            <a:r>
              <a:rPr lang="en-US" sz="2400" dirty="0">
                <a:solidFill>
                  <a:srgbClr val="FF0000"/>
                </a:solidFill>
                <a:latin typeface="+mj-lt"/>
              </a:rPr>
              <a:t>Counter</a:t>
            </a:r>
          </a:p>
          <a:p>
            <a:pPr lvl="1" algn="just"/>
            <a:r>
              <a:rPr lang="en-US" sz="2400" dirty="0">
                <a:solidFill>
                  <a:srgbClr val="FF0000"/>
                </a:solidFill>
                <a:latin typeface="+mj-lt"/>
              </a:rPr>
              <a:t>Program stack</a:t>
            </a:r>
          </a:p>
          <a:p>
            <a:pPr lvl="1" algn="just"/>
            <a:r>
              <a:rPr lang="en-US" sz="2400" dirty="0">
                <a:solidFill>
                  <a:srgbClr val="FF0000"/>
                </a:solidFill>
                <a:latin typeface="+mj-lt"/>
              </a:rPr>
              <a:t>Data section</a:t>
            </a:r>
          </a:p>
          <a:p>
            <a:pPr lvl="2" algn="just"/>
            <a:r>
              <a:rPr lang="en-US" dirty="0">
                <a:latin typeface="+mj-lt"/>
              </a:rPr>
              <a:t>The current activity, as represented by the value of the </a:t>
            </a:r>
            <a:r>
              <a:rPr lang="en-US" b="1" dirty="0">
                <a:latin typeface="+mj-lt"/>
              </a:rPr>
              <a:t>program counter </a:t>
            </a:r>
            <a:r>
              <a:rPr lang="en-US" dirty="0">
                <a:latin typeface="+mj-lt"/>
              </a:rPr>
              <a:t>and the contents of the processor's registers.</a:t>
            </a:r>
          </a:p>
          <a:p>
            <a:pPr lvl="2" algn="just"/>
            <a:r>
              <a:rPr lang="en-US" dirty="0">
                <a:latin typeface="+mj-lt"/>
              </a:rPr>
              <a:t>The </a:t>
            </a:r>
            <a:r>
              <a:rPr lang="en-US" b="1" dirty="0">
                <a:latin typeface="+mj-lt"/>
              </a:rPr>
              <a:t>process stack </a:t>
            </a:r>
            <a:r>
              <a:rPr lang="en-US" dirty="0">
                <a:latin typeface="+mj-lt"/>
              </a:rPr>
              <a:t>contains temporary data (such as function parameters, return addresses, and local variables)</a:t>
            </a:r>
          </a:p>
          <a:p>
            <a:pPr lvl="2" algn="just"/>
            <a:r>
              <a:rPr lang="en-US" dirty="0">
                <a:latin typeface="+mj-lt"/>
              </a:rPr>
              <a:t>A </a:t>
            </a:r>
            <a:r>
              <a:rPr lang="en-US" b="1" dirty="0">
                <a:latin typeface="+mj-lt"/>
              </a:rPr>
              <a:t>data section</a:t>
            </a:r>
            <a:r>
              <a:rPr lang="en-US" dirty="0">
                <a:latin typeface="+mj-lt"/>
              </a:rPr>
              <a:t>, which contains global variables.</a:t>
            </a:r>
          </a:p>
          <a:p>
            <a:pPr lvl="0" algn="just"/>
            <a:r>
              <a:rPr lang="en-US" sz="2400" dirty="0">
                <a:latin typeface="+mj-lt"/>
              </a:rPr>
              <a:t>Process may also include a heap, which is memory that is dynamically allocated during process run time.</a:t>
            </a:r>
          </a:p>
          <a:p>
            <a:endParaRPr lang="en-US" sz="1800" dirty="0"/>
          </a:p>
        </p:txBody>
      </p:sp>
      <p:sp>
        <p:nvSpPr>
          <p:cNvPr id="4" name="Footer Placeholder 3"/>
          <p:cNvSpPr>
            <a:spLocks noGrp="1"/>
          </p:cNvSpPr>
          <p:nvPr>
            <p:ph type="ftr" sz="quarter" idx="11"/>
          </p:nvPr>
        </p:nvSpPr>
        <p:spPr/>
        <p:txBody>
          <a:bodyPr/>
          <a:lstStyle/>
          <a:p>
            <a:r>
              <a:rPr lang="en-US" smtClean="0"/>
              <a:t>SCSA1501-Operating Systems</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14</a:t>
            </a:fld>
            <a:endParaRPr lang="en-US"/>
          </a:p>
        </p:txBody>
      </p:sp>
      <p:sp>
        <p:nvSpPr>
          <p:cNvPr id="6" name="Date Placeholder 5"/>
          <p:cNvSpPr>
            <a:spLocks noGrp="1"/>
          </p:cNvSpPr>
          <p:nvPr>
            <p:ph type="dt" sz="half" idx="10"/>
          </p:nvPr>
        </p:nvSpPr>
        <p:spPr/>
        <p:txBody>
          <a:bodyPr/>
          <a:lstStyle/>
          <a:p>
            <a:fld id="{1B957987-6D58-45BD-99E1-B0F71FCF3F78}" type="datetime4">
              <a:rPr lang="en-US" smtClean="0"/>
              <a:pPr/>
              <a:t>July 26, 2021</a:t>
            </a:fld>
            <a:endParaRPr lang="en-US"/>
          </a:p>
        </p:txBody>
      </p:sp>
    </p:spTree>
    <p:extLst>
      <p:ext uri="{BB962C8B-B14F-4D97-AF65-F5344CB8AC3E}">
        <p14:creationId xmlns="" xmlns:p14="http://schemas.microsoft.com/office/powerpoint/2010/main" val="80987379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Each queue has absolute priority over lower-priority queues. No process in the</a:t>
            </a:r>
          </a:p>
          <a:p>
            <a:r>
              <a:rPr lang="en-US" dirty="0" smtClean="0"/>
              <a:t>batch queue, for example, could run unless the queues for real-time processes,</a:t>
            </a:r>
          </a:p>
          <a:p>
            <a:r>
              <a:rPr lang="en-US" dirty="0" smtClean="0"/>
              <a:t>system processes, and interactive processes were all empty. If an interactive</a:t>
            </a:r>
          </a:p>
          <a:p>
            <a:r>
              <a:rPr lang="en-US" dirty="0" smtClean="0"/>
              <a:t>process entered the ready queue while a batch process was running, the batch</a:t>
            </a:r>
          </a:p>
          <a:p>
            <a:r>
              <a:rPr lang="en-US" dirty="0" smtClean="0"/>
              <a:t>process would be preempted.</a:t>
            </a:r>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Another possibility is to time-slice among the queues. Here, each queue</a:t>
            </a:r>
          </a:p>
          <a:p>
            <a:r>
              <a:rPr lang="en-US" dirty="0" smtClean="0"/>
              <a:t>gets a certain portion of the CPU </a:t>
            </a:r>
            <a:r>
              <a:rPr lang="en-US" dirty="0" err="1" smtClean="0"/>
              <a:t>time,which</a:t>
            </a:r>
            <a:r>
              <a:rPr lang="en-US" dirty="0" smtClean="0"/>
              <a:t> it can then schedule among its various</a:t>
            </a:r>
          </a:p>
          <a:p>
            <a:r>
              <a:rPr lang="en-US" dirty="0" smtClean="0"/>
              <a:t>processes. For instance, in the foreground–background queue example,</a:t>
            </a:r>
          </a:p>
          <a:p>
            <a:r>
              <a:rPr lang="en-US" dirty="0" smtClean="0"/>
              <a:t>the foreground queue can be given 80 percent of the CPU time for RR </a:t>
            </a:r>
            <a:r>
              <a:rPr lang="en-US" dirty="0" smtClean="0"/>
              <a:t>scheduling </a:t>
            </a:r>
            <a:r>
              <a:rPr lang="en-US" dirty="0" smtClean="0"/>
              <a:t>among its processes, while the background queue receives 20 percent of the</a:t>
            </a:r>
          </a:p>
          <a:p>
            <a:r>
              <a:rPr lang="en-US" dirty="0" smtClean="0"/>
              <a:t>CPU to give to its processes on an FCFS basis</a:t>
            </a:r>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fontScale="90000"/>
          </a:bodyPr>
          <a:lstStyle/>
          <a:p>
            <a:r>
              <a:rPr lang="en-US" b="1" dirty="0" smtClean="0">
                <a:solidFill>
                  <a:srgbClr val="0070C0"/>
                </a:solidFill>
              </a:rPr>
              <a:t>Multilevel Feedback Queue Scheduling</a:t>
            </a:r>
            <a:endParaRPr lang="en-US" dirty="0">
              <a:solidFill>
                <a:srgbClr val="0070C0"/>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142</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25470"/>
          </a:xfrm>
        </p:spPr>
        <p:txBody>
          <a:bodyPr>
            <a:normAutofit fontScale="90000"/>
          </a:bodyPr>
          <a:lstStyle/>
          <a:p>
            <a:r>
              <a:rPr lang="en-US" b="1" dirty="0" smtClean="0">
                <a:solidFill>
                  <a:srgbClr val="0070C0"/>
                </a:solidFill>
              </a:rPr>
              <a:t>Process </a:t>
            </a:r>
            <a:r>
              <a:rPr lang="en-US" b="1" dirty="0" err="1" smtClean="0">
                <a:solidFill>
                  <a:srgbClr val="0070C0"/>
                </a:solidFill>
              </a:rPr>
              <a:t>vs</a:t>
            </a:r>
            <a:r>
              <a:rPr lang="en-US" b="1" dirty="0" smtClean="0">
                <a:solidFill>
                  <a:srgbClr val="0070C0"/>
                </a:solidFill>
              </a:rPr>
              <a:t> Program</a:t>
            </a:r>
            <a:endParaRPr lang="en-US" dirty="0">
              <a:solidFill>
                <a:srgbClr val="0070C0"/>
              </a:solidFill>
            </a:endParaRPr>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15</a:t>
            </a:fld>
            <a:endParaRPr lang="en-US"/>
          </a:p>
        </p:txBody>
      </p:sp>
      <p:graphicFrame>
        <p:nvGraphicFramePr>
          <p:cNvPr id="7" name="Table 6"/>
          <p:cNvGraphicFramePr>
            <a:graphicFrameLocks noGrp="1"/>
          </p:cNvGraphicFramePr>
          <p:nvPr/>
        </p:nvGraphicFramePr>
        <p:xfrm>
          <a:off x="571472" y="1000108"/>
          <a:ext cx="7929618" cy="5143535"/>
        </p:xfrm>
        <a:graphic>
          <a:graphicData uri="http://schemas.openxmlformats.org/drawingml/2006/table">
            <a:tbl>
              <a:tblPr/>
              <a:tblGrid>
                <a:gridCol w="3964809"/>
                <a:gridCol w="3964809"/>
              </a:tblGrid>
              <a:tr h="445480">
                <a:tc>
                  <a:txBody>
                    <a:bodyPr/>
                    <a:lstStyle/>
                    <a:p>
                      <a:pPr algn="ctr"/>
                      <a:r>
                        <a:rPr lang="en-US" sz="2000" b="1" dirty="0"/>
                        <a:t>Process</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Program</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61395">
                <a:tc>
                  <a:txBody>
                    <a:bodyPr/>
                    <a:lstStyle/>
                    <a:p>
                      <a:r>
                        <a:rPr lang="en-US" sz="2000" dirty="0" smtClean="0"/>
                        <a:t>The </a:t>
                      </a:r>
                      <a:r>
                        <a:rPr lang="en-US" sz="2000" dirty="0"/>
                        <a:t>process is basically an instance of the computer program that is being executed.</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A Program is basically a collection of instructions that mainly performs a specific task when executed by the computer.</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5171">
                <a:tc>
                  <a:txBody>
                    <a:bodyPr/>
                    <a:lstStyle/>
                    <a:p>
                      <a:r>
                        <a:rPr lang="en-US" sz="2000" dirty="0"/>
                        <a:t>A process has a </a:t>
                      </a:r>
                      <a:r>
                        <a:rPr lang="en-US" sz="2000" b="1" dirty="0"/>
                        <a:t>shorter lifetime</a:t>
                      </a:r>
                      <a:r>
                        <a:rPr lang="en-US" sz="2000" dirty="0"/>
                        <a:t>.</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A Program has a </a:t>
                      </a:r>
                      <a:r>
                        <a:rPr lang="en-US" sz="2000" b="1"/>
                        <a:t>longer lifetime</a:t>
                      </a:r>
                      <a:r>
                        <a:rPr lang="en-US" sz="2000"/>
                        <a:t>.</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6090">
                <a:tc>
                  <a:txBody>
                    <a:bodyPr/>
                    <a:lstStyle/>
                    <a:p>
                      <a:r>
                        <a:rPr lang="en-US" sz="2000" dirty="0"/>
                        <a:t>A Process requires resources such as memory, CPU, Input-Output devices.</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A Program is stored by hard-disk and does not require any resources.</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50785">
                <a:tc>
                  <a:txBody>
                    <a:bodyPr/>
                    <a:lstStyle/>
                    <a:p>
                      <a:r>
                        <a:rPr lang="en-US" sz="2000" dirty="0"/>
                        <a:t>A process has a dynamic instance of code and </a:t>
                      </a:r>
                      <a:r>
                        <a:rPr lang="en-US" sz="2000" dirty="0" smtClean="0"/>
                        <a:t>data.</a:t>
                      </a:r>
                      <a:endParaRPr lang="en-US" sz="2000" dirty="0"/>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t>A Program has static code and static data.</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84614">
                <a:tc>
                  <a:txBody>
                    <a:bodyPr/>
                    <a:lstStyle/>
                    <a:p>
                      <a:r>
                        <a:rPr lang="en-US" sz="2000"/>
                        <a:t>Basically, a process is the </a:t>
                      </a:r>
                      <a:r>
                        <a:rPr lang="en-US" sz="2000" b="1"/>
                        <a:t>running instance</a:t>
                      </a:r>
                      <a:r>
                        <a:rPr lang="en-US" sz="2000"/>
                        <a:t> of the code.</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On the other hand, the program is the</a:t>
                      </a:r>
                      <a:r>
                        <a:rPr lang="en-US" sz="2000" b="1" dirty="0"/>
                        <a:t> executable code</a:t>
                      </a:r>
                      <a:r>
                        <a:rPr lang="en-US" sz="2000" dirty="0"/>
                        <a:t>.</a:t>
                      </a:r>
                    </a:p>
                  </a:txBody>
                  <a:tcPr marL="69972" marR="69972" marT="69972" marB="69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71504"/>
          </a:xfrm>
        </p:spPr>
        <p:txBody>
          <a:bodyPr>
            <a:normAutofit fontScale="90000"/>
          </a:bodyPr>
          <a:lstStyle/>
          <a:p>
            <a:r>
              <a:rPr lang="en-US" b="1" dirty="0" smtClean="0">
                <a:solidFill>
                  <a:srgbClr val="0070C0"/>
                </a:solidFill>
              </a:rPr>
              <a:t>PROCESS STATE</a:t>
            </a:r>
            <a:endParaRPr lang="en-US" b="1" dirty="0">
              <a:solidFill>
                <a:srgbClr val="0070C0"/>
              </a:solidFill>
            </a:endParaRPr>
          </a:p>
        </p:txBody>
      </p:sp>
      <p:sp>
        <p:nvSpPr>
          <p:cNvPr id="3" name="Content Placeholder 2"/>
          <p:cNvSpPr>
            <a:spLocks noGrp="1"/>
          </p:cNvSpPr>
          <p:nvPr>
            <p:ph idx="1"/>
          </p:nvPr>
        </p:nvSpPr>
        <p:spPr>
          <a:xfrm>
            <a:off x="457200" y="857232"/>
            <a:ext cx="8115328" cy="5524096"/>
          </a:xfrm>
        </p:spPr>
        <p:txBody>
          <a:bodyPr>
            <a:noAutofit/>
          </a:bodyPr>
          <a:lstStyle/>
          <a:p>
            <a:pPr algn="just"/>
            <a:r>
              <a:rPr lang="en-US" sz="2400" dirty="0" smtClean="0"/>
              <a:t>As a process executes, it changes </a:t>
            </a:r>
            <a:r>
              <a:rPr lang="en-US" sz="2400" b="1" dirty="0" smtClean="0"/>
              <a:t>state. </a:t>
            </a:r>
            <a:r>
              <a:rPr lang="en-US" sz="2400" dirty="0" smtClean="0"/>
              <a:t>The state of a process is defined as by the current activity of that process.</a:t>
            </a:r>
          </a:p>
          <a:p>
            <a:pPr algn="just"/>
            <a:endParaRPr lang="en-US" sz="2400" dirty="0"/>
          </a:p>
          <a:p>
            <a:pPr lvl="0" algn="just"/>
            <a:r>
              <a:rPr lang="en-US" sz="2400" dirty="0"/>
              <a:t>These </a:t>
            </a:r>
            <a:r>
              <a:rPr lang="en-US" sz="2400" dirty="0" smtClean="0"/>
              <a:t>states </a:t>
            </a:r>
            <a:r>
              <a:rPr lang="en-US" sz="2400" dirty="0"/>
              <a:t>may differ in different operating systems, and the names of these states are also not standardized</a:t>
            </a:r>
            <a:r>
              <a:rPr lang="en-US" sz="2400" dirty="0" smtClean="0"/>
              <a:t>.</a:t>
            </a:r>
          </a:p>
          <a:p>
            <a:pPr lvl="0" algn="just"/>
            <a:endParaRPr lang="en-US" sz="2400" dirty="0"/>
          </a:p>
          <a:p>
            <a:pPr lvl="0" algn="just"/>
            <a:r>
              <a:rPr lang="en-US" sz="2400" dirty="0" smtClean="0"/>
              <a:t>The state of a process may change due to events like I/O requests, interrupt routines, synchronization of processes, process scheduling algorithms, etc.</a:t>
            </a:r>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16</a:t>
            </a:fld>
            <a:endParaRPr lang="en-US"/>
          </a:p>
        </p:txBody>
      </p:sp>
      <p:sp>
        <p:nvSpPr>
          <p:cNvPr id="6" name="Date Placeholder 5"/>
          <p:cNvSpPr>
            <a:spLocks noGrp="1"/>
          </p:cNvSpPr>
          <p:nvPr>
            <p:ph type="dt" sz="half" idx="10"/>
          </p:nvPr>
        </p:nvSpPr>
        <p:spPr/>
        <p:txBody>
          <a:bodyPr/>
          <a:lstStyle/>
          <a:p>
            <a:fld id="{C46928BA-4BF9-49FA-8878-CD24279F52B1}" type="datetime4">
              <a:rPr lang="en-US" smtClean="0"/>
              <a:pPr/>
              <a:t>July 26, 2021</a:t>
            </a:fld>
            <a:endParaRPr lang="en-US"/>
          </a:p>
        </p:txBody>
      </p:sp>
    </p:spTree>
    <p:extLst>
      <p:ext uri="{BB962C8B-B14F-4D97-AF65-F5344CB8AC3E}">
        <p14:creationId xmlns="" xmlns:p14="http://schemas.microsoft.com/office/powerpoint/2010/main" val="2097786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Autofit/>
          </a:bodyPr>
          <a:lstStyle/>
          <a:p>
            <a:pPr algn="just"/>
            <a:r>
              <a:rPr lang="en-US" sz="2800" b="1" dirty="0" smtClean="0">
                <a:solidFill>
                  <a:srgbClr val="0070C0"/>
                </a:solidFill>
              </a:rPr>
              <a:t>Two State Process Model:</a:t>
            </a:r>
            <a:r>
              <a:rPr lang="en-US" sz="2800" dirty="0" smtClean="0">
                <a:solidFill>
                  <a:srgbClr val="0070C0"/>
                </a:solidFill>
              </a:rPr>
              <a:t>	</a:t>
            </a:r>
          </a:p>
          <a:p>
            <a:pPr algn="just"/>
            <a:endParaRPr lang="en-US" sz="2400" dirty="0" smtClean="0"/>
          </a:p>
          <a:p>
            <a:pPr lvl="1" algn="just"/>
            <a:r>
              <a:rPr lang="en-US" sz="2400" b="1" dirty="0" smtClean="0"/>
              <a:t>Not-running State:</a:t>
            </a:r>
            <a:r>
              <a:rPr lang="en-US" sz="2400" dirty="0" smtClean="0"/>
              <a:t> Process waiting for execution.</a:t>
            </a:r>
          </a:p>
          <a:p>
            <a:pPr lvl="1" algn="just"/>
            <a:r>
              <a:rPr lang="en-US" sz="2400" b="1" dirty="0" smtClean="0"/>
              <a:t>Running State:</a:t>
            </a:r>
            <a:r>
              <a:rPr lang="en-US" sz="2400" dirty="0" smtClean="0"/>
              <a:t> Process currently executing.</a:t>
            </a:r>
          </a:p>
          <a:p>
            <a:pPr lvl="1" algn="just"/>
            <a:endParaRPr lang="en-US" sz="2400" dirty="0" smtClean="0"/>
          </a:p>
          <a:p>
            <a:pPr lvl="1" algn="just"/>
            <a:endParaRPr lang="en-US" sz="2400" dirty="0" smtClean="0"/>
          </a:p>
          <a:p>
            <a:pPr lvl="1" algn="just"/>
            <a:endParaRPr lang="en-US" sz="2400" dirty="0" smtClean="0"/>
          </a:p>
          <a:p>
            <a:pPr lvl="1" algn="just"/>
            <a:endParaRPr lang="en-US" sz="2400" dirty="0" smtClean="0"/>
          </a:p>
          <a:p>
            <a:pPr lvl="1" algn="just"/>
            <a:endParaRPr lang="en-US" sz="2400" dirty="0" smtClean="0"/>
          </a:p>
          <a:p>
            <a:pPr algn="just"/>
            <a:r>
              <a:rPr lang="en-US" sz="2400" dirty="0" smtClean="0"/>
              <a:t>When a process is first created by the OS, it initializes the program control block for the process and the new process enters the system in Not-running state. </a:t>
            </a:r>
          </a:p>
          <a:p>
            <a:pPr algn="just"/>
            <a:endParaRPr lang="en-US" sz="2400" b="1" dirty="0" smtClean="0"/>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17</a:t>
            </a:fld>
            <a:endParaRPr lang="en-US"/>
          </a:p>
        </p:txBody>
      </p:sp>
      <p:pic>
        <p:nvPicPr>
          <p:cNvPr id="83970" name="Picture 2" descr="two state process model diagram"/>
          <p:cNvPicPr>
            <a:picLocks noChangeAspect="1" noChangeArrowheads="1"/>
          </p:cNvPicPr>
          <p:nvPr/>
        </p:nvPicPr>
        <p:blipFill>
          <a:blip r:embed="rId2"/>
          <a:srcRect/>
          <a:stretch>
            <a:fillRect/>
          </a:stretch>
        </p:blipFill>
        <p:spPr bwMode="auto">
          <a:xfrm>
            <a:off x="1357290" y="2214554"/>
            <a:ext cx="5715040" cy="1571636"/>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Autofit/>
          </a:bodyPr>
          <a:lstStyle/>
          <a:p>
            <a:pPr algn="just"/>
            <a:r>
              <a:rPr lang="en-US" sz="2400" dirty="0" smtClean="0"/>
              <a:t>The currently running process will be interrupted by some events, and the OS will move the currently running process from Running state to Not-running state.</a:t>
            </a:r>
          </a:p>
          <a:p>
            <a:pPr algn="just"/>
            <a:endParaRPr lang="en-US" sz="2400" dirty="0" smtClean="0"/>
          </a:p>
          <a:p>
            <a:pPr algn="just"/>
            <a:r>
              <a:rPr lang="en-US" sz="2400" dirty="0" smtClean="0"/>
              <a:t>The dispatcher then selects one process from Not-running processes and moves the process to the Running state for execution.</a:t>
            </a:r>
          </a:p>
          <a:p>
            <a:pPr algn="just"/>
            <a:endParaRPr lang="en-US" sz="2400" dirty="0" smtClean="0"/>
          </a:p>
          <a:p>
            <a:pPr algn="just"/>
            <a:r>
              <a:rPr lang="en-US" sz="2400" dirty="0" smtClean="0"/>
              <a:t>When a process finishes the execution, the process exits the system and the dispatcher again selects a new process and moves it to Running state.</a:t>
            </a:r>
          </a:p>
          <a:p>
            <a:pPr algn="just"/>
            <a:endParaRPr lang="en-US" sz="2400" dirty="0" smtClean="0"/>
          </a:p>
          <a:p>
            <a:pPr algn="just"/>
            <a:r>
              <a:rPr lang="en-US" sz="2400" dirty="0" smtClean="0"/>
              <a:t>All the processes in the Not-running state are maintained in a queue.</a:t>
            </a:r>
          </a:p>
          <a:p>
            <a:pPr algn="just"/>
            <a:endParaRPr lang="en-US" sz="2400" b="1" dirty="0" smtClean="0"/>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r>
              <a:rPr lang="en-US" sz="2800" b="1" dirty="0" smtClean="0">
                <a:solidFill>
                  <a:srgbClr val="0070C0"/>
                </a:solidFill>
              </a:rPr>
              <a:t>Three State Process Model: </a:t>
            </a:r>
          </a:p>
          <a:p>
            <a:endParaRPr lang="en-US" sz="2800" b="1" dirty="0" smtClean="0">
              <a:solidFill>
                <a:srgbClr val="0070C0"/>
              </a:solidFill>
            </a:endParaRPr>
          </a:p>
          <a:p>
            <a:pPr algn="just"/>
            <a:r>
              <a:rPr lang="en-US" sz="2400" dirty="0" smtClean="0"/>
              <a:t>One major drawback of two state process model is when dispatcher brings a new process from not-running state to running state, the process might still be waiting for some event or I/O request. </a:t>
            </a:r>
          </a:p>
          <a:p>
            <a:pPr algn="just"/>
            <a:endParaRPr lang="en-US" sz="2400" dirty="0" smtClean="0"/>
          </a:p>
          <a:p>
            <a:pPr algn="just"/>
            <a:r>
              <a:rPr lang="en-US" sz="2400" dirty="0" smtClean="0"/>
              <a:t>So, the dispatcher must traverse the queue and find a not-running process that is ready for execution. It can degrade performance.</a:t>
            </a:r>
          </a:p>
          <a:p>
            <a:pPr algn="just"/>
            <a:endParaRPr lang="en-US" sz="2000" dirty="0" smtClean="0"/>
          </a:p>
          <a:p>
            <a:endParaRPr lang="en-US" sz="2400" b="1" dirty="0" smtClean="0">
              <a:solidFill>
                <a:srgbClr val="0070C0"/>
              </a:solidFill>
            </a:endParaRPr>
          </a:p>
          <a:p>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b="1" dirty="0" smtClean="0">
                <a:solidFill>
                  <a:srgbClr val="FF0000"/>
                </a:solidFill>
              </a:rPr>
              <a:t>SYLLABUS</a:t>
            </a:r>
            <a:endParaRPr lang="en-US" sz="6000" b="1" dirty="0">
              <a:solidFill>
                <a:srgbClr val="FF0000"/>
              </a:solidFill>
            </a:endParaRPr>
          </a:p>
        </p:txBody>
      </p:sp>
      <p:pic>
        <p:nvPicPr>
          <p:cNvPr id="1028"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43116"/>
            <a:ext cx="9144000" cy="22860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SCSA1501-Operating Systems</a:t>
            </a:r>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pPr/>
              <a:t>2</a:t>
            </a:fld>
            <a:endParaRPr lang="en-US"/>
          </a:p>
        </p:txBody>
      </p:sp>
      <p:sp>
        <p:nvSpPr>
          <p:cNvPr id="8" name="Date Placeholder 7"/>
          <p:cNvSpPr>
            <a:spLocks noGrp="1"/>
          </p:cNvSpPr>
          <p:nvPr>
            <p:ph type="dt" sz="half" idx="10"/>
          </p:nvPr>
        </p:nvSpPr>
        <p:spPr/>
        <p:txBody>
          <a:bodyPr/>
          <a:lstStyle/>
          <a:p>
            <a:fld id="{9D1FFCAA-F228-4864-B423-F93F33899FBE}" type="datetime4">
              <a:rPr lang="en-US" smtClean="0"/>
              <a:pPr/>
              <a:t>July 26, 2021</a:t>
            </a:fld>
            <a:endParaRPr lang="en-US"/>
          </a:p>
        </p:txBody>
      </p:sp>
    </p:spTree>
    <p:extLst>
      <p:ext uri="{BB962C8B-B14F-4D97-AF65-F5344CB8AC3E}">
        <p14:creationId xmlns="" xmlns:p14="http://schemas.microsoft.com/office/powerpoint/2010/main" val="446448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lgn="just"/>
            <a:r>
              <a:rPr lang="en-US" sz="2800" b="1" dirty="0" smtClean="0">
                <a:solidFill>
                  <a:srgbClr val="0070C0"/>
                </a:solidFill>
              </a:rPr>
              <a:t>Three State Process Model: </a:t>
            </a:r>
          </a:p>
          <a:p>
            <a:pPr algn="just"/>
            <a:r>
              <a:rPr lang="en-US" sz="2400" dirty="0" smtClean="0"/>
              <a:t>To overcome this problem, we split the not-running state into two states: Ready State and Waiting (Blocked) State.</a:t>
            </a:r>
          </a:p>
          <a:p>
            <a:pPr lvl="1" algn="just"/>
            <a:r>
              <a:rPr lang="en-US" sz="2400" b="1" dirty="0" smtClean="0"/>
              <a:t>Ready State:</a:t>
            </a:r>
            <a:r>
              <a:rPr lang="en-US" sz="2400" dirty="0" smtClean="0"/>
              <a:t> The process in the main memory that is ready for execution.</a:t>
            </a:r>
          </a:p>
          <a:p>
            <a:pPr lvl="1" algn="just"/>
            <a:r>
              <a:rPr lang="en-US" sz="2400" b="1" dirty="0" smtClean="0"/>
              <a:t>Waiting or Blocked State:</a:t>
            </a:r>
            <a:r>
              <a:rPr lang="en-US" sz="2400" dirty="0" smtClean="0"/>
              <a:t> The process in the main memory that is waiting for some event.</a:t>
            </a:r>
          </a:p>
          <a:p>
            <a:pPr algn="just"/>
            <a:endParaRPr lang="en-US" sz="2800" b="1" dirty="0" smtClean="0">
              <a:solidFill>
                <a:srgbClr val="0070C0"/>
              </a:solidFill>
            </a:endParaRPr>
          </a:p>
          <a:p>
            <a:pPr algn="just"/>
            <a:endParaRPr lang="en-US" sz="2800" b="1" dirty="0" smtClean="0">
              <a:solidFill>
                <a:srgbClr val="0070C0"/>
              </a:solidFill>
            </a:endParaRPr>
          </a:p>
          <a:p>
            <a:pPr algn="just"/>
            <a:endParaRPr lang="en-US" sz="2800" dirty="0" smtClean="0"/>
          </a:p>
          <a:p>
            <a:pPr algn="just"/>
            <a:endParaRPr lang="en-US" sz="2800" dirty="0" smtClean="0"/>
          </a:p>
          <a:p>
            <a:pPr algn="just"/>
            <a:endParaRPr lang="en-US" sz="2800" dirty="0" smtClean="0"/>
          </a:p>
          <a:p>
            <a:pPr algn="just"/>
            <a:endParaRPr lang="en-US" sz="28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20</a:t>
            </a:fld>
            <a:endParaRPr lang="en-US"/>
          </a:p>
        </p:txBody>
      </p:sp>
      <p:pic>
        <p:nvPicPr>
          <p:cNvPr id="86018" name="Picture 2" descr="Three state process model diagram"/>
          <p:cNvPicPr>
            <a:picLocks noChangeAspect="1" noChangeArrowheads="1"/>
          </p:cNvPicPr>
          <p:nvPr/>
        </p:nvPicPr>
        <p:blipFill>
          <a:blip r:embed="rId2"/>
          <a:srcRect/>
          <a:stretch>
            <a:fillRect/>
          </a:stretch>
        </p:blipFill>
        <p:spPr bwMode="auto">
          <a:xfrm>
            <a:off x="1785918" y="3429000"/>
            <a:ext cx="5534025" cy="285752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71504"/>
          </a:xfrm>
        </p:spPr>
        <p:txBody>
          <a:bodyPr>
            <a:normAutofit fontScale="90000"/>
          </a:bodyPr>
          <a:lstStyle/>
          <a:p>
            <a:r>
              <a:rPr lang="en-US" b="1" dirty="0" smtClean="0">
                <a:solidFill>
                  <a:srgbClr val="0070C0"/>
                </a:solidFill>
              </a:rPr>
              <a:t>Five State Process Model</a:t>
            </a:r>
            <a:endParaRPr lang="en-US" b="1" dirty="0">
              <a:solidFill>
                <a:srgbClr val="0070C0"/>
              </a:solidFill>
            </a:endParaRPr>
          </a:p>
        </p:txBody>
      </p:sp>
      <p:sp>
        <p:nvSpPr>
          <p:cNvPr id="3" name="Content Placeholder 2"/>
          <p:cNvSpPr>
            <a:spLocks noGrp="1"/>
          </p:cNvSpPr>
          <p:nvPr>
            <p:ph idx="1"/>
          </p:nvPr>
        </p:nvSpPr>
        <p:spPr>
          <a:xfrm>
            <a:off x="457200" y="1071546"/>
            <a:ext cx="8115328" cy="5309782"/>
          </a:xfrm>
        </p:spPr>
        <p:txBody>
          <a:bodyPr>
            <a:noAutofit/>
          </a:bodyPr>
          <a:lstStyle/>
          <a:p>
            <a:pPr lvl="0" algn="just"/>
            <a:r>
              <a:rPr lang="en-US" sz="2400" dirty="0" smtClean="0"/>
              <a:t>In </a:t>
            </a:r>
            <a:r>
              <a:rPr lang="en-US" sz="2400" dirty="0"/>
              <a:t>general, a process can have one of the following five states at a time</a:t>
            </a:r>
            <a:r>
              <a:rPr lang="en-US" sz="2400" dirty="0" smtClean="0"/>
              <a:t>.</a:t>
            </a:r>
          </a:p>
          <a:p>
            <a:pPr lvl="0" algn="just"/>
            <a:endParaRPr lang="en-US" sz="2400" dirty="0" smtClean="0"/>
          </a:p>
          <a:p>
            <a:pPr lvl="1" algn="just">
              <a:buFont typeface="Arial" pitchFamily="34" charset="0"/>
              <a:buChar char="•"/>
            </a:pPr>
            <a:r>
              <a:rPr lang="en-US" sz="2400" b="1" dirty="0" smtClean="0">
                <a:solidFill>
                  <a:srgbClr val="0070C0"/>
                </a:solidFill>
              </a:rPr>
              <a:t>New:</a:t>
            </a:r>
            <a:r>
              <a:rPr lang="en-US" sz="2400" dirty="0" smtClean="0">
                <a:solidFill>
                  <a:srgbClr val="000000"/>
                </a:solidFill>
              </a:rPr>
              <a:t> The process is being created.</a:t>
            </a:r>
          </a:p>
          <a:p>
            <a:pPr lvl="1" algn="just">
              <a:buFont typeface="Arial" pitchFamily="34" charset="0"/>
              <a:buChar char="•"/>
            </a:pPr>
            <a:r>
              <a:rPr lang="en-US" sz="2400" b="1" dirty="0" smtClean="0">
                <a:solidFill>
                  <a:srgbClr val="0070C0"/>
                </a:solidFill>
              </a:rPr>
              <a:t>Running:</a:t>
            </a:r>
            <a:r>
              <a:rPr lang="en-US" sz="2400" dirty="0" smtClean="0">
                <a:solidFill>
                  <a:srgbClr val="000000"/>
                </a:solidFill>
              </a:rPr>
              <a:t> Instructions are being executed.</a:t>
            </a:r>
          </a:p>
          <a:p>
            <a:pPr lvl="1" algn="just">
              <a:buFont typeface="Arial" pitchFamily="34" charset="0"/>
              <a:buChar char="•"/>
            </a:pPr>
            <a:r>
              <a:rPr lang="en-US" sz="2400" b="1" dirty="0" smtClean="0">
                <a:solidFill>
                  <a:srgbClr val="0070C0"/>
                </a:solidFill>
              </a:rPr>
              <a:t>Waiting: </a:t>
            </a:r>
            <a:r>
              <a:rPr lang="en-US" sz="2400" dirty="0" smtClean="0">
                <a:solidFill>
                  <a:srgbClr val="000000"/>
                </a:solidFill>
              </a:rPr>
              <a:t>The process is waiting for some event to occur (such as an I/O completion or reception of a signal).</a:t>
            </a:r>
          </a:p>
          <a:p>
            <a:pPr lvl="1" algn="just">
              <a:buFont typeface="Arial" pitchFamily="34" charset="0"/>
              <a:buChar char="•"/>
            </a:pPr>
            <a:r>
              <a:rPr lang="en-US" sz="2400" b="1" dirty="0" smtClean="0">
                <a:solidFill>
                  <a:srgbClr val="0070C0"/>
                </a:solidFill>
              </a:rPr>
              <a:t>Ready:</a:t>
            </a:r>
            <a:r>
              <a:rPr lang="en-US" sz="2400" dirty="0" smtClean="0">
                <a:solidFill>
                  <a:srgbClr val="000000"/>
                </a:solidFill>
              </a:rPr>
              <a:t> The process is waiting to be assigned to a processor.</a:t>
            </a:r>
          </a:p>
          <a:p>
            <a:pPr lvl="1" algn="just">
              <a:buFont typeface="Arial" pitchFamily="34" charset="0"/>
              <a:buChar char="•"/>
            </a:pPr>
            <a:r>
              <a:rPr lang="en-US" sz="2400" b="1" dirty="0" smtClean="0">
                <a:solidFill>
                  <a:srgbClr val="0070C0"/>
                </a:solidFill>
              </a:rPr>
              <a:t>Terminated:</a:t>
            </a:r>
            <a:r>
              <a:rPr lang="en-US" sz="2400" dirty="0" smtClean="0"/>
              <a:t> The process has finished execution.</a:t>
            </a:r>
            <a:endParaRPr lang="en-US" sz="2400" dirty="0"/>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21</a:t>
            </a:fld>
            <a:endParaRPr lang="en-US"/>
          </a:p>
        </p:txBody>
      </p:sp>
      <p:sp>
        <p:nvSpPr>
          <p:cNvPr id="6" name="Date Placeholder 5"/>
          <p:cNvSpPr>
            <a:spLocks noGrp="1"/>
          </p:cNvSpPr>
          <p:nvPr>
            <p:ph type="dt" sz="half" idx="10"/>
          </p:nvPr>
        </p:nvSpPr>
        <p:spPr/>
        <p:txBody>
          <a:bodyPr/>
          <a:lstStyle/>
          <a:p>
            <a:fld id="{C46928BA-4BF9-49FA-8878-CD24279F52B1}" type="datetime4">
              <a:rPr lang="en-US" smtClean="0"/>
              <a:pPr/>
              <a:t>July 26, 2021</a:t>
            </a:fld>
            <a:endParaRPr lang="en-US"/>
          </a:p>
        </p:txBody>
      </p:sp>
    </p:spTree>
    <p:extLst>
      <p:ext uri="{BB962C8B-B14F-4D97-AF65-F5344CB8AC3E}">
        <p14:creationId xmlns="" xmlns:p14="http://schemas.microsoft.com/office/powerpoint/2010/main" val="20977868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7820942" cy="936104"/>
          </a:xfrm>
        </p:spPr>
        <p:txBody>
          <a:bodyPr>
            <a:noAutofit/>
          </a:bodyPr>
          <a:lstStyle/>
          <a:p>
            <a:r>
              <a:rPr lang="en-US" sz="3600" b="1" dirty="0" smtClean="0">
                <a:solidFill>
                  <a:srgbClr val="0070C0"/>
                </a:solidFill>
              </a:rPr>
              <a:t>DIAGRAM OF PROCESS </a:t>
            </a:r>
            <a:r>
              <a:rPr lang="en-US" sz="3600" b="1" dirty="0">
                <a:solidFill>
                  <a:srgbClr val="0070C0"/>
                </a:solidFill>
              </a:rPr>
              <a:t>STATE / PROCESS LIFE CYCLE</a:t>
            </a: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22</a:t>
            </a:fld>
            <a:endParaRPr lang="en-US"/>
          </a:p>
        </p:txBody>
      </p:sp>
      <p:pic>
        <p:nvPicPr>
          <p:cNvPr id="7" name="Picture 9"/>
          <p:cNvPicPr>
            <a:picLocks noChangeAspect="1" noChangeArrowheads="1"/>
          </p:cNvPicPr>
          <p:nvPr/>
        </p:nvPicPr>
        <p:blipFill>
          <a:blip r:embed="rId2"/>
          <a:srcRect/>
          <a:stretch>
            <a:fillRect/>
          </a:stretch>
        </p:blipFill>
        <p:spPr bwMode="auto">
          <a:xfrm>
            <a:off x="500034" y="1484784"/>
            <a:ext cx="8064896" cy="4752528"/>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4594834B-E3C0-4E98-8E67-120A86EE4B33}" type="datetime4">
              <a:rPr lang="en-US" smtClean="0"/>
              <a:pPr/>
              <a:t>July 26, 2021</a:t>
            </a:fld>
            <a:endParaRPr lang="en-US"/>
          </a:p>
        </p:txBody>
      </p:sp>
    </p:spTree>
    <p:extLst>
      <p:ext uri="{BB962C8B-B14F-4D97-AF65-F5344CB8AC3E}">
        <p14:creationId xmlns="" xmlns:p14="http://schemas.microsoft.com/office/powerpoint/2010/main" val="1865493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1414"/>
            <a:ext cx="8229600" cy="597154"/>
          </a:xfrm>
        </p:spPr>
        <p:txBody>
          <a:bodyPr>
            <a:normAutofit fontScale="90000"/>
          </a:bodyPr>
          <a:lstStyle/>
          <a:p>
            <a:r>
              <a:rPr lang="en-US" b="1" dirty="0">
                <a:solidFill>
                  <a:srgbClr val="0070C0"/>
                </a:solidFill>
              </a:rPr>
              <a:t>PROCESS STATE</a:t>
            </a:r>
            <a:endParaRPr lang="en-US" dirty="0">
              <a:solidFill>
                <a:srgbClr val="0070C0"/>
              </a:solidFill>
            </a:endParaRPr>
          </a:p>
        </p:txBody>
      </p:sp>
      <p:sp>
        <p:nvSpPr>
          <p:cNvPr id="3" name="Content Placeholder 2"/>
          <p:cNvSpPr>
            <a:spLocks noGrp="1"/>
          </p:cNvSpPr>
          <p:nvPr>
            <p:ph idx="1"/>
          </p:nvPr>
        </p:nvSpPr>
        <p:spPr>
          <a:xfrm>
            <a:off x="457200" y="785794"/>
            <a:ext cx="8229600" cy="5595534"/>
          </a:xfrm>
        </p:spPr>
        <p:txBody>
          <a:bodyPr>
            <a:noAutofit/>
          </a:bodyPr>
          <a:lstStyle/>
          <a:p>
            <a:pPr lvl="0" algn="just"/>
            <a:r>
              <a:rPr lang="en-US" sz="2300" b="1" dirty="0"/>
              <a:t>START / NEW </a:t>
            </a:r>
            <a:endParaRPr lang="en-US" sz="2300" dirty="0"/>
          </a:p>
          <a:p>
            <a:pPr lvl="1" algn="just"/>
            <a:r>
              <a:rPr lang="en-US" sz="2300" dirty="0"/>
              <a:t>This is the initial state when a process is first started / created.</a:t>
            </a:r>
          </a:p>
          <a:p>
            <a:pPr lvl="0" algn="just"/>
            <a:r>
              <a:rPr lang="en-US" sz="2300" b="1" dirty="0"/>
              <a:t>READY </a:t>
            </a:r>
            <a:r>
              <a:rPr lang="en-US" sz="2300" b="1" dirty="0" smtClean="0"/>
              <a:t> </a:t>
            </a:r>
            <a:endParaRPr lang="en-US" sz="2300" dirty="0"/>
          </a:p>
          <a:p>
            <a:pPr lvl="1" algn="just"/>
            <a:r>
              <a:rPr lang="en-US" sz="2300" dirty="0"/>
              <a:t>The process is waiting to be assigned to a processor. </a:t>
            </a:r>
          </a:p>
          <a:p>
            <a:pPr lvl="1" algn="just"/>
            <a:r>
              <a:rPr lang="en-US" sz="2300" dirty="0"/>
              <a:t>Ready processes are waiting to have the processor allocated to them by the operating system so that they can run. </a:t>
            </a:r>
          </a:p>
          <a:p>
            <a:pPr lvl="1" algn="just"/>
            <a:r>
              <a:rPr lang="en-US" sz="2300" dirty="0"/>
              <a:t>Process may come into this state after Start state or while running it </a:t>
            </a:r>
            <a:r>
              <a:rPr lang="en-US" sz="2300" dirty="0" smtClean="0"/>
              <a:t>,get interrupted </a:t>
            </a:r>
            <a:r>
              <a:rPr lang="en-US" sz="2300" dirty="0"/>
              <a:t>by the scheduler to assign CPU to some other process.</a:t>
            </a:r>
          </a:p>
          <a:p>
            <a:pPr lvl="0" algn="just"/>
            <a:r>
              <a:rPr lang="en-US" sz="2300" b="1" dirty="0"/>
              <a:t>RUNNING </a:t>
            </a:r>
            <a:endParaRPr lang="en-US" sz="2300" dirty="0"/>
          </a:p>
          <a:p>
            <a:pPr lvl="1" algn="just"/>
            <a:r>
              <a:rPr lang="en-US" sz="2300" dirty="0"/>
              <a:t>Once the process has been assigned to a processor by the OS scheduler, the process state is set to running and the processor executes its instructions</a:t>
            </a:r>
            <a:r>
              <a:rPr lang="en-US" sz="2300" dirty="0" smtClean="0"/>
              <a:t>.</a:t>
            </a:r>
            <a:endParaRPr lang="en-US" sz="23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23</a:t>
            </a:fld>
            <a:endParaRPr lang="en-US"/>
          </a:p>
        </p:txBody>
      </p:sp>
      <p:sp>
        <p:nvSpPr>
          <p:cNvPr id="6" name="Date Placeholder 5"/>
          <p:cNvSpPr>
            <a:spLocks noGrp="1"/>
          </p:cNvSpPr>
          <p:nvPr>
            <p:ph type="dt" sz="half" idx="10"/>
          </p:nvPr>
        </p:nvSpPr>
        <p:spPr/>
        <p:txBody>
          <a:bodyPr/>
          <a:lstStyle/>
          <a:p>
            <a:fld id="{F607F33C-0798-4191-9B7E-18F52C006723}" type="datetime4">
              <a:rPr lang="en-US" smtClean="0"/>
              <a:pPr/>
              <a:t>July 26, 2021</a:t>
            </a:fld>
            <a:endParaRPr lang="en-US"/>
          </a:p>
        </p:txBody>
      </p:sp>
    </p:spTree>
    <p:extLst>
      <p:ext uri="{BB962C8B-B14F-4D97-AF65-F5344CB8AC3E}">
        <p14:creationId xmlns="" xmlns:p14="http://schemas.microsoft.com/office/powerpoint/2010/main" val="11595810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a:solidFill>
                  <a:srgbClr val="0070C0"/>
                </a:solidFill>
              </a:rPr>
              <a:t>PROCESS STATE</a:t>
            </a:r>
            <a:endParaRPr lang="en-US" dirty="0">
              <a:solidFill>
                <a:srgbClr val="0070C0"/>
              </a:solidFill>
            </a:endParaRPr>
          </a:p>
        </p:txBody>
      </p:sp>
      <p:sp>
        <p:nvSpPr>
          <p:cNvPr id="3" name="Content Placeholder 2"/>
          <p:cNvSpPr>
            <a:spLocks noGrp="1"/>
          </p:cNvSpPr>
          <p:nvPr>
            <p:ph idx="1"/>
          </p:nvPr>
        </p:nvSpPr>
        <p:spPr>
          <a:xfrm>
            <a:off x="457200" y="1000108"/>
            <a:ext cx="8229600" cy="5381220"/>
          </a:xfrm>
        </p:spPr>
        <p:txBody>
          <a:bodyPr>
            <a:normAutofit/>
          </a:bodyPr>
          <a:lstStyle/>
          <a:p>
            <a:pPr lvl="0" algn="just"/>
            <a:r>
              <a:rPr lang="en-US" sz="2300" b="1" dirty="0"/>
              <a:t>WAITING </a:t>
            </a:r>
            <a:r>
              <a:rPr lang="en-US" sz="2300" b="1" dirty="0" smtClean="0"/>
              <a:t> </a:t>
            </a:r>
            <a:endParaRPr lang="en-US" sz="2300" dirty="0"/>
          </a:p>
          <a:p>
            <a:pPr lvl="1" algn="just"/>
            <a:r>
              <a:rPr lang="en-US" sz="2300" dirty="0"/>
              <a:t>Process moves into the waiting state if it needs to wait for a resource, such as waiting for user input, or waiting for a file to become available</a:t>
            </a:r>
            <a:r>
              <a:rPr lang="en-US" sz="2300" dirty="0" smtClean="0"/>
              <a:t>.</a:t>
            </a:r>
          </a:p>
          <a:p>
            <a:pPr lvl="1" algn="just"/>
            <a:endParaRPr lang="en-US" sz="2300" dirty="0"/>
          </a:p>
          <a:p>
            <a:pPr lvl="0" algn="just"/>
            <a:r>
              <a:rPr lang="en-US" sz="2300" b="1" dirty="0"/>
              <a:t>TERMINATED OR EXIT </a:t>
            </a:r>
            <a:endParaRPr lang="en-US" sz="2300" dirty="0"/>
          </a:p>
          <a:p>
            <a:pPr lvl="1" algn="just"/>
            <a:r>
              <a:rPr lang="en-US" sz="2300" dirty="0"/>
              <a:t>Once the process finishes its execution, or it is terminated by the operating system, it is moved to the terminated state where it waits to be removed from main </a:t>
            </a:r>
            <a:r>
              <a:rPr lang="en-US" sz="2300" dirty="0" smtClean="0"/>
              <a:t>memory.</a:t>
            </a:r>
          </a:p>
          <a:p>
            <a:pPr marL="457200" lvl="1" indent="0" algn="just">
              <a:buNone/>
            </a:pPr>
            <a:endParaRPr lang="en-US" sz="2300" dirty="0"/>
          </a:p>
          <a:p>
            <a:pPr marL="457200" lvl="1" indent="0" algn="just">
              <a:buNone/>
            </a:pPr>
            <a:r>
              <a:rPr lang="en-US" sz="2300" dirty="0" smtClean="0"/>
              <a:t>These </a:t>
            </a:r>
            <a:r>
              <a:rPr lang="en-US" sz="2300" dirty="0"/>
              <a:t>names are arbitrary, and they vary across operating systems.</a:t>
            </a:r>
          </a:p>
          <a:p>
            <a:pPr marL="457200" lvl="1" indent="0" algn="just">
              <a:buNone/>
            </a:pPr>
            <a:endParaRPr lang="en-US" sz="2300" dirty="0"/>
          </a:p>
          <a:p>
            <a:pPr algn="just"/>
            <a:endParaRPr lang="en-US" sz="23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24</a:t>
            </a:fld>
            <a:endParaRPr lang="en-US"/>
          </a:p>
        </p:txBody>
      </p:sp>
      <p:sp>
        <p:nvSpPr>
          <p:cNvPr id="6" name="Date Placeholder 5"/>
          <p:cNvSpPr>
            <a:spLocks noGrp="1"/>
          </p:cNvSpPr>
          <p:nvPr>
            <p:ph type="dt" sz="half" idx="10"/>
          </p:nvPr>
        </p:nvSpPr>
        <p:spPr/>
        <p:txBody>
          <a:bodyPr/>
          <a:lstStyle/>
          <a:p>
            <a:fld id="{BA10E4BE-9E0D-45C3-A34D-242B8A0A816A}" type="datetime4">
              <a:rPr lang="en-US" smtClean="0"/>
              <a:pPr/>
              <a:t>July 26, 2021</a:t>
            </a:fld>
            <a:endParaRPr lang="en-US"/>
          </a:p>
        </p:txBody>
      </p:sp>
    </p:spTree>
    <p:extLst>
      <p:ext uri="{BB962C8B-B14F-4D97-AF65-F5344CB8AC3E}">
        <p14:creationId xmlns="" xmlns:p14="http://schemas.microsoft.com/office/powerpoint/2010/main" val="4258723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54032"/>
          </a:xfrm>
        </p:spPr>
        <p:txBody>
          <a:bodyPr>
            <a:normAutofit fontScale="90000"/>
          </a:bodyPr>
          <a:lstStyle/>
          <a:p>
            <a:r>
              <a:rPr lang="en-US" b="1" dirty="0" smtClean="0">
                <a:solidFill>
                  <a:srgbClr val="0070C0"/>
                </a:solidFill>
              </a:rPr>
              <a:t>Six State Process Model</a:t>
            </a:r>
            <a:endParaRPr lang="en-US" dirty="0">
              <a:solidFill>
                <a:srgbClr val="0070C0"/>
              </a:solidFill>
            </a:endParaRPr>
          </a:p>
        </p:txBody>
      </p:sp>
      <p:sp>
        <p:nvSpPr>
          <p:cNvPr id="3" name="Content Placeholder 2"/>
          <p:cNvSpPr>
            <a:spLocks noGrp="1"/>
          </p:cNvSpPr>
          <p:nvPr>
            <p:ph idx="1"/>
          </p:nvPr>
        </p:nvSpPr>
        <p:spPr>
          <a:xfrm>
            <a:off x="457200" y="928670"/>
            <a:ext cx="8229600" cy="5197493"/>
          </a:xfrm>
        </p:spPr>
        <p:txBody>
          <a:bodyPr>
            <a:noAutofit/>
          </a:bodyPr>
          <a:lstStyle/>
          <a:p>
            <a:pPr algn="just"/>
            <a:r>
              <a:rPr lang="en-US" sz="2400" dirty="0" smtClean="0"/>
              <a:t>Since, the processor is much faster than I/O devices., a situation may occur where the processor executes so fast that all of the processes move to waiting state and no process is in ready state. </a:t>
            </a:r>
          </a:p>
          <a:p>
            <a:pPr algn="just"/>
            <a:r>
              <a:rPr lang="en-US" sz="2400" dirty="0" smtClean="0"/>
              <a:t>The CPU sits idle until </a:t>
            </a:r>
            <a:r>
              <a:rPr lang="en-US" sz="2400" dirty="0" err="1" smtClean="0"/>
              <a:t>atleast</a:t>
            </a:r>
            <a:r>
              <a:rPr lang="en-US" sz="2400" dirty="0" smtClean="0"/>
              <a:t> one process finishes the I/O operation. This leads to low CPU utilization.</a:t>
            </a:r>
          </a:p>
          <a:p>
            <a:pPr algn="just"/>
            <a:r>
              <a:rPr lang="en-US" sz="2400" dirty="0" smtClean="0"/>
              <a:t>To prevent this, if all the processes in the main memory are in waiting state, the OS suspends a process in waiting/blocked state and move it to secondary memory. The process is now in </a:t>
            </a:r>
            <a:r>
              <a:rPr lang="en-US" sz="2400" b="1" dirty="0" smtClean="0"/>
              <a:t>suspend state</a:t>
            </a:r>
            <a:r>
              <a:rPr lang="en-US" sz="2400" dirty="0" smtClean="0"/>
              <a:t>. This is known as swapping. </a:t>
            </a:r>
          </a:p>
          <a:p>
            <a:pPr algn="just"/>
            <a:r>
              <a:rPr lang="en-US" sz="2400" dirty="0" smtClean="0"/>
              <a:t>All suspend processes are kept in a queue. The memory of the swapped process is freed.</a:t>
            </a:r>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lgn="just"/>
            <a:r>
              <a:rPr lang="en-US" sz="2400" dirty="0" smtClean="0"/>
              <a:t>CPU can now bring some other process in the main memory. There are two options:</a:t>
            </a:r>
          </a:p>
          <a:p>
            <a:pPr lvl="1" algn="just"/>
            <a:r>
              <a:rPr lang="en-US" sz="2400" dirty="0" smtClean="0"/>
              <a:t> First is to bring a brand new process and the second option is to bring another process from suspend queue back to main memory. Bringing a process from the suspend queue is preferred.</a:t>
            </a:r>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pPr algn="just"/>
            <a:endParaRPr lang="en-US" sz="2400" dirty="0" smtClean="0"/>
          </a:p>
          <a:p>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26</a:t>
            </a:fld>
            <a:endParaRPr lang="en-US"/>
          </a:p>
        </p:txBody>
      </p:sp>
      <p:pic>
        <p:nvPicPr>
          <p:cNvPr id="88066" name="Picture 2" descr="five state process model diagram with suspend state"/>
          <p:cNvPicPr>
            <a:picLocks noChangeAspect="1" noChangeArrowheads="1"/>
          </p:cNvPicPr>
          <p:nvPr/>
        </p:nvPicPr>
        <p:blipFill>
          <a:blip r:embed="rId3"/>
          <a:srcRect/>
          <a:stretch>
            <a:fillRect/>
          </a:stretch>
        </p:blipFill>
        <p:spPr bwMode="auto">
          <a:xfrm>
            <a:off x="1214414" y="2857496"/>
            <a:ext cx="7072362" cy="335758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54032"/>
          </a:xfrm>
        </p:spPr>
        <p:txBody>
          <a:bodyPr>
            <a:normAutofit fontScale="90000"/>
          </a:bodyPr>
          <a:lstStyle/>
          <a:p>
            <a:r>
              <a:rPr lang="en-US" b="1" dirty="0" smtClean="0">
                <a:solidFill>
                  <a:srgbClr val="0070C0"/>
                </a:solidFill>
              </a:rPr>
              <a:t>Seven State Process Model</a:t>
            </a:r>
            <a:endParaRPr lang="en-US" dirty="0"/>
          </a:p>
        </p:txBody>
      </p:sp>
      <p:sp>
        <p:nvSpPr>
          <p:cNvPr id="3" name="Content Placeholder 2"/>
          <p:cNvSpPr>
            <a:spLocks noGrp="1"/>
          </p:cNvSpPr>
          <p:nvPr>
            <p:ph idx="1"/>
          </p:nvPr>
        </p:nvSpPr>
        <p:spPr>
          <a:xfrm>
            <a:off x="457200" y="928670"/>
            <a:ext cx="8229600" cy="5197493"/>
          </a:xfrm>
        </p:spPr>
        <p:txBody>
          <a:bodyPr>
            <a:normAutofit/>
          </a:bodyPr>
          <a:lstStyle/>
          <a:p>
            <a:pPr algn="just"/>
            <a:r>
              <a:rPr lang="en-US" sz="2400" dirty="0" smtClean="0"/>
              <a:t>The CPU doesn’t know which process in the suspend queue is ready for execution. </a:t>
            </a:r>
          </a:p>
          <a:p>
            <a:pPr algn="just"/>
            <a:r>
              <a:rPr lang="en-US" sz="2400" dirty="0" smtClean="0"/>
              <a:t>CPU may swap a process that is still waiting for event completion from secondary memory back to the main memory. There is no point in moving a blocked process back to the main memory. The performance suffers.</a:t>
            </a:r>
          </a:p>
          <a:p>
            <a:pPr algn="just"/>
            <a:endParaRPr lang="en-US" sz="2400" dirty="0" smtClean="0"/>
          </a:p>
          <a:p>
            <a:pPr algn="just"/>
            <a:r>
              <a:rPr lang="en-US" sz="2400" dirty="0" smtClean="0"/>
              <a:t>To avoid this, we divide the suspend state into 2 states:</a:t>
            </a:r>
          </a:p>
          <a:p>
            <a:pPr lvl="1" algn="just"/>
            <a:r>
              <a:rPr lang="en-US" sz="2400" b="1" dirty="0" smtClean="0"/>
              <a:t>Blocked/Suspend:</a:t>
            </a:r>
            <a:r>
              <a:rPr lang="en-US" sz="2400" dirty="0" smtClean="0"/>
              <a:t> The process is in secondary memory but not yet ready for execution.</a:t>
            </a:r>
          </a:p>
          <a:p>
            <a:pPr lvl="1" algn="just"/>
            <a:r>
              <a:rPr lang="en-US" sz="2400" b="1" dirty="0" smtClean="0"/>
              <a:t>Ready/Suspend:</a:t>
            </a:r>
            <a:r>
              <a:rPr lang="en-US" sz="2400" dirty="0" smtClean="0"/>
              <a:t> The process is in secondary memory and ready for execution.</a:t>
            </a:r>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54032"/>
          </a:xfrm>
        </p:spPr>
        <p:txBody>
          <a:bodyPr>
            <a:normAutofit fontScale="90000"/>
          </a:bodyPr>
          <a:lstStyle/>
          <a:p>
            <a:r>
              <a:rPr lang="en-US" b="1" dirty="0" smtClean="0">
                <a:solidFill>
                  <a:srgbClr val="0070C0"/>
                </a:solidFill>
              </a:rPr>
              <a:t>Seven State Process Model</a:t>
            </a:r>
            <a:endParaRPr lang="en-US"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28</a:t>
            </a:fld>
            <a:endParaRPr lang="en-US"/>
          </a:p>
        </p:txBody>
      </p:sp>
      <p:pic>
        <p:nvPicPr>
          <p:cNvPr id="92162" name="Picture 2" descr="five state process model diagram with two suspend states"/>
          <p:cNvPicPr>
            <a:picLocks noChangeAspect="1" noChangeArrowheads="1"/>
          </p:cNvPicPr>
          <p:nvPr/>
        </p:nvPicPr>
        <p:blipFill>
          <a:blip r:embed="rId2"/>
          <a:srcRect/>
          <a:stretch>
            <a:fillRect/>
          </a:stretch>
        </p:blipFill>
        <p:spPr bwMode="auto">
          <a:xfrm>
            <a:off x="928662" y="1214422"/>
            <a:ext cx="7629525" cy="458152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2852"/>
            <a:ext cx="8229600" cy="382270"/>
          </a:xfrm>
        </p:spPr>
        <p:txBody>
          <a:bodyPr>
            <a:normAutofit fontScale="90000"/>
          </a:bodyPr>
          <a:lstStyle/>
          <a:p>
            <a:r>
              <a:rPr lang="en-US" b="1" dirty="0">
                <a:solidFill>
                  <a:srgbClr val="0070C0"/>
                </a:solidFill>
              </a:rPr>
              <a:t>PROCESS CONTROL BLOCK (PCB</a:t>
            </a:r>
            <a:r>
              <a:rPr lang="en-US" b="1" dirty="0" smtClean="0">
                <a:solidFill>
                  <a:srgbClr val="0070C0"/>
                </a:solidFill>
              </a:rPr>
              <a:t>)</a:t>
            </a:r>
            <a:endParaRPr lang="en-US" dirty="0">
              <a:solidFill>
                <a:srgbClr val="0070C0"/>
              </a:solidFill>
            </a:endParaRP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29</a:t>
            </a:fld>
            <a:endParaRPr lang="en-US"/>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2910" y="768128"/>
            <a:ext cx="3406772" cy="5541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143372" y="928670"/>
            <a:ext cx="4714908" cy="1477328"/>
          </a:xfrm>
          <a:prstGeom prst="rect">
            <a:avLst/>
          </a:prstGeom>
          <a:noFill/>
        </p:spPr>
        <p:txBody>
          <a:bodyPr wrap="square" rtlCol="0">
            <a:spAutoFit/>
          </a:bodyPr>
          <a:lstStyle/>
          <a:p>
            <a:pPr algn="just">
              <a:buFont typeface="Monotype Sorts" pitchFamily="-84" charset="2"/>
              <a:buNone/>
            </a:pPr>
            <a:r>
              <a:rPr lang="en-US" altLang="en-US" sz="3000" dirty="0" smtClean="0"/>
              <a:t>Information associated with each process (also called </a:t>
            </a:r>
            <a:r>
              <a:rPr lang="en-US" altLang="en-US" sz="3000" b="1" dirty="0" smtClean="0">
                <a:solidFill>
                  <a:srgbClr val="3366FF"/>
                </a:solidFill>
              </a:rPr>
              <a:t>task control block</a:t>
            </a:r>
            <a:r>
              <a:rPr lang="en-US" altLang="en-US" sz="3000" dirty="0" smtClean="0"/>
              <a:t>)</a:t>
            </a:r>
            <a:endParaRPr lang="en-IN" sz="3000" dirty="0"/>
          </a:p>
        </p:txBody>
      </p:sp>
      <p:sp>
        <p:nvSpPr>
          <p:cNvPr id="7" name="Date Placeholder 6"/>
          <p:cNvSpPr>
            <a:spLocks noGrp="1"/>
          </p:cNvSpPr>
          <p:nvPr>
            <p:ph type="dt" sz="half" idx="10"/>
          </p:nvPr>
        </p:nvSpPr>
        <p:spPr/>
        <p:txBody>
          <a:bodyPr/>
          <a:lstStyle/>
          <a:p>
            <a:fld id="{DE0490C3-9C93-42BE-A276-DEC8093CE69E}" type="datetime4">
              <a:rPr lang="en-US" smtClean="0"/>
              <a:pPr/>
              <a:t>July 26, 2021</a:t>
            </a:fld>
            <a:endParaRPr lang="en-US"/>
          </a:p>
        </p:txBody>
      </p:sp>
      <p:pic>
        <p:nvPicPr>
          <p:cNvPr id="51203" name="Picture 3"/>
          <p:cNvPicPr>
            <a:picLocks noChangeAspect="1" noChangeArrowheads="1"/>
          </p:cNvPicPr>
          <p:nvPr/>
        </p:nvPicPr>
        <p:blipFill>
          <a:blip r:embed="rId3"/>
          <a:srcRect/>
          <a:stretch>
            <a:fillRect/>
          </a:stretch>
        </p:blipFill>
        <p:spPr bwMode="auto">
          <a:xfrm>
            <a:off x="5214942" y="2428868"/>
            <a:ext cx="2897605" cy="4071942"/>
          </a:xfrm>
          <a:prstGeom prst="rect">
            <a:avLst/>
          </a:prstGeom>
          <a:noFill/>
          <a:ln w="9525">
            <a:noFill/>
            <a:miter lim="800000"/>
            <a:headEnd/>
            <a:tailEnd/>
          </a:ln>
          <a:effectLst/>
        </p:spPr>
      </p:pic>
    </p:spTree>
    <p:extLst>
      <p:ext uri="{BB962C8B-B14F-4D97-AF65-F5344CB8AC3E}">
        <p14:creationId xmlns="" xmlns:p14="http://schemas.microsoft.com/office/powerpoint/2010/main" val="924051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571504"/>
          </a:xfrm>
        </p:spPr>
        <p:txBody>
          <a:bodyPr>
            <a:normAutofit fontScale="90000"/>
          </a:bodyPr>
          <a:lstStyle/>
          <a:p>
            <a:r>
              <a:rPr lang="en-US" b="1" dirty="0">
                <a:solidFill>
                  <a:srgbClr val="0070C0"/>
                </a:solidFill>
              </a:rPr>
              <a:t>INTRODUCTION TO PROCESSES</a:t>
            </a:r>
          </a:p>
        </p:txBody>
      </p:sp>
      <p:sp>
        <p:nvSpPr>
          <p:cNvPr id="3" name="Content Placeholder 2"/>
          <p:cNvSpPr>
            <a:spLocks noGrp="1"/>
          </p:cNvSpPr>
          <p:nvPr>
            <p:ph idx="1"/>
          </p:nvPr>
        </p:nvSpPr>
        <p:spPr>
          <a:xfrm>
            <a:off x="467544" y="928670"/>
            <a:ext cx="8229600" cy="5286412"/>
          </a:xfrm>
        </p:spPr>
        <p:txBody>
          <a:bodyPr>
            <a:noAutofit/>
          </a:bodyPr>
          <a:lstStyle/>
          <a:p>
            <a:pPr algn="just"/>
            <a:r>
              <a:rPr lang="en-US" sz="2400" dirty="0"/>
              <a:t>Early computer systems allowed only one program to be executed at a time</a:t>
            </a:r>
            <a:r>
              <a:rPr lang="en-US" sz="2400" dirty="0" smtClean="0"/>
              <a:t>.</a:t>
            </a:r>
          </a:p>
          <a:p>
            <a:pPr algn="just"/>
            <a:r>
              <a:rPr lang="en-US" sz="2400" dirty="0" smtClean="0"/>
              <a:t>This program had complete control of the system and had access to all the system’s resources. </a:t>
            </a:r>
          </a:p>
          <a:p>
            <a:pPr algn="just"/>
            <a:r>
              <a:rPr lang="en-US" sz="2400" dirty="0" smtClean="0"/>
              <a:t>In contrast, contemporary computer systems allow multiple programs to be loaded into memory and executed concurrently. </a:t>
            </a:r>
          </a:p>
          <a:p>
            <a:pPr algn="just"/>
            <a:r>
              <a:rPr lang="en-US" sz="2400" dirty="0" smtClean="0"/>
              <a:t>This evolution required firmer control and more compartmentalization of the various programs.</a:t>
            </a:r>
          </a:p>
          <a:p>
            <a:pPr algn="just"/>
            <a:r>
              <a:rPr lang="en-US" sz="2400" dirty="0" smtClean="0"/>
              <a:t>These needs resulted in the notion of a </a:t>
            </a:r>
            <a:r>
              <a:rPr lang="en-US" sz="2400" b="1" dirty="0" smtClean="0"/>
              <a:t>process, which is a program </a:t>
            </a:r>
            <a:r>
              <a:rPr lang="en-US" sz="2400" dirty="0" smtClean="0"/>
              <a:t>in execution. </a:t>
            </a:r>
          </a:p>
          <a:p>
            <a:pPr algn="just"/>
            <a:endParaRPr lang="en-US" sz="2400" dirty="0" smtClean="0"/>
          </a:p>
          <a:p>
            <a:pPr algn="just"/>
            <a:r>
              <a:rPr lang="en-US" sz="2400" dirty="0" smtClean="0"/>
              <a:t>A process is the unit of work in a modern computing system.</a:t>
            </a:r>
            <a:endParaRPr lang="en-US" sz="2400" dirty="0"/>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a:t>
            </a:fld>
            <a:endParaRPr lang="en-US"/>
          </a:p>
        </p:txBody>
      </p:sp>
      <p:sp>
        <p:nvSpPr>
          <p:cNvPr id="6" name="Date Placeholder 5"/>
          <p:cNvSpPr>
            <a:spLocks noGrp="1"/>
          </p:cNvSpPr>
          <p:nvPr>
            <p:ph type="dt" sz="half" idx="10"/>
          </p:nvPr>
        </p:nvSpPr>
        <p:spPr/>
        <p:txBody>
          <a:bodyPr/>
          <a:lstStyle/>
          <a:p>
            <a:fld id="{7C62BF2D-730A-4F4A-A5E3-499DD506BC23}" type="datetime4">
              <a:rPr lang="en-US" smtClean="0"/>
              <a:pPr/>
              <a:t>July 26, 2021</a:t>
            </a:fld>
            <a:endParaRPr lang="en-US"/>
          </a:p>
        </p:txBody>
      </p:sp>
    </p:spTree>
    <p:extLst>
      <p:ext uri="{BB962C8B-B14F-4D97-AF65-F5344CB8AC3E}">
        <p14:creationId xmlns="" xmlns:p14="http://schemas.microsoft.com/office/powerpoint/2010/main" val="1618655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582594"/>
          </a:xfrm>
        </p:spPr>
        <p:txBody>
          <a:bodyPr>
            <a:normAutofit fontScale="90000"/>
          </a:bodyPr>
          <a:lstStyle/>
          <a:p>
            <a:r>
              <a:rPr lang="en-US" b="1" dirty="0">
                <a:solidFill>
                  <a:srgbClr val="0070C0"/>
                </a:solidFill>
              </a:rPr>
              <a:t>PCB</a:t>
            </a:r>
            <a:endParaRPr lang="en-US" dirty="0">
              <a:solidFill>
                <a:srgbClr val="0070C0"/>
              </a:solidFill>
            </a:endParaRPr>
          </a:p>
        </p:txBody>
      </p:sp>
      <p:sp>
        <p:nvSpPr>
          <p:cNvPr id="3" name="Content Placeholder 2"/>
          <p:cNvSpPr>
            <a:spLocks noGrp="1"/>
          </p:cNvSpPr>
          <p:nvPr>
            <p:ph idx="1"/>
          </p:nvPr>
        </p:nvSpPr>
        <p:spPr>
          <a:xfrm>
            <a:off x="457200" y="857232"/>
            <a:ext cx="8229600" cy="5596104"/>
          </a:xfrm>
        </p:spPr>
        <p:txBody>
          <a:bodyPr>
            <a:normAutofit/>
          </a:bodyPr>
          <a:lstStyle/>
          <a:p>
            <a:pPr algn="just"/>
            <a:r>
              <a:rPr lang="en-IN" sz="2600" dirty="0"/>
              <a:t>There is a Process Control Block for each process, enclosing all the information about the process. It is a data structure, which contains the </a:t>
            </a:r>
            <a:r>
              <a:rPr lang="en-IN" sz="2600" dirty="0" smtClean="0"/>
              <a:t>following:</a:t>
            </a:r>
          </a:p>
          <a:p>
            <a:pPr algn="just"/>
            <a:r>
              <a:rPr lang="en-IN" sz="2600" b="1" dirty="0" smtClean="0"/>
              <a:t>Process State</a:t>
            </a:r>
            <a:endParaRPr lang="en-IN" sz="2600" dirty="0" smtClean="0"/>
          </a:p>
          <a:p>
            <a:pPr lvl="1" algn="just"/>
            <a:r>
              <a:rPr lang="en-IN" sz="2600" dirty="0" smtClean="0"/>
              <a:t> </a:t>
            </a:r>
            <a:r>
              <a:rPr lang="en-US" sz="2600" dirty="0" smtClean="0"/>
              <a:t>The state may be new, ready, running, waiting, halted, and so on.</a:t>
            </a:r>
            <a:endParaRPr lang="en-IN" sz="2600" dirty="0" smtClean="0"/>
          </a:p>
          <a:p>
            <a:pPr lvl="0" algn="just"/>
            <a:r>
              <a:rPr lang="en-US" sz="2600" b="1" dirty="0" smtClean="0"/>
              <a:t>Process Privileges</a:t>
            </a:r>
            <a:endParaRPr lang="en-US" sz="2600" dirty="0" smtClean="0"/>
          </a:p>
          <a:p>
            <a:pPr lvl="1" algn="just"/>
            <a:r>
              <a:rPr lang="en-US" sz="2600" dirty="0" smtClean="0"/>
              <a:t>This </a:t>
            </a:r>
            <a:r>
              <a:rPr lang="en-US" sz="2600" dirty="0"/>
              <a:t>is required to allow/disallow access to system resources.</a:t>
            </a:r>
          </a:p>
          <a:p>
            <a:pPr lvl="0" algn="just"/>
            <a:r>
              <a:rPr lang="en-US" sz="2600" b="1" dirty="0" smtClean="0"/>
              <a:t>Process ID</a:t>
            </a:r>
            <a:endParaRPr lang="en-US" sz="2600" dirty="0" smtClean="0"/>
          </a:p>
          <a:p>
            <a:pPr lvl="1" algn="just"/>
            <a:r>
              <a:rPr lang="en-US" sz="2600" dirty="0" smtClean="0"/>
              <a:t>Unique </a:t>
            </a:r>
            <a:r>
              <a:rPr lang="en-US" sz="2600" dirty="0"/>
              <a:t>identification for each of the process in the operating system</a:t>
            </a:r>
            <a:r>
              <a:rPr lang="en-US" sz="2600" b="1" dirty="0"/>
              <a:t>.</a:t>
            </a:r>
            <a:endParaRPr lang="en-US" sz="2600" dirty="0"/>
          </a:p>
          <a:p>
            <a:pPr algn="just"/>
            <a:endParaRPr lang="en-IN" sz="2600" dirty="0" smtClean="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30</a:t>
            </a:fld>
            <a:endParaRPr lang="en-US"/>
          </a:p>
        </p:txBody>
      </p:sp>
      <p:sp>
        <p:nvSpPr>
          <p:cNvPr id="6" name="Date Placeholder 5"/>
          <p:cNvSpPr>
            <a:spLocks noGrp="1"/>
          </p:cNvSpPr>
          <p:nvPr>
            <p:ph type="dt" sz="half" idx="10"/>
          </p:nvPr>
        </p:nvSpPr>
        <p:spPr/>
        <p:txBody>
          <a:bodyPr/>
          <a:lstStyle/>
          <a:p>
            <a:fld id="{F7549A18-911B-4DE4-ACE9-46887B8D02DF}" type="datetime4">
              <a:rPr lang="en-US" smtClean="0"/>
              <a:pPr/>
              <a:t>July 26, 2021</a:t>
            </a:fld>
            <a:endParaRPr lang="en-US"/>
          </a:p>
        </p:txBody>
      </p:sp>
    </p:spTree>
    <p:extLst>
      <p:ext uri="{BB962C8B-B14F-4D97-AF65-F5344CB8AC3E}">
        <p14:creationId xmlns="" xmlns:p14="http://schemas.microsoft.com/office/powerpoint/2010/main" val="32070455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54032"/>
          </a:xfrm>
        </p:spPr>
        <p:txBody>
          <a:bodyPr>
            <a:normAutofit fontScale="90000"/>
          </a:bodyPr>
          <a:lstStyle/>
          <a:p>
            <a:r>
              <a:rPr lang="en-US" b="1" dirty="0">
                <a:solidFill>
                  <a:srgbClr val="0070C0"/>
                </a:solidFill>
              </a:rPr>
              <a:t>PCB</a:t>
            </a:r>
            <a:endParaRPr lang="en-US" dirty="0">
              <a:solidFill>
                <a:srgbClr val="0070C0"/>
              </a:solidFill>
            </a:endParaRPr>
          </a:p>
        </p:txBody>
      </p:sp>
      <p:sp>
        <p:nvSpPr>
          <p:cNvPr id="3" name="Content Placeholder 2"/>
          <p:cNvSpPr>
            <a:spLocks noGrp="1"/>
          </p:cNvSpPr>
          <p:nvPr>
            <p:ph idx="1"/>
          </p:nvPr>
        </p:nvSpPr>
        <p:spPr>
          <a:xfrm>
            <a:off x="467544" y="785794"/>
            <a:ext cx="8229600" cy="5595534"/>
          </a:xfrm>
        </p:spPr>
        <p:txBody>
          <a:bodyPr>
            <a:normAutofit/>
          </a:bodyPr>
          <a:lstStyle/>
          <a:p>
            <a:pPr lvl="0" algn="just"/>
            <a:r>
              <a:rPr lang="en-US" sz="2400" b="1" dirty="0" smtClean="0"/>
              <a:t>Pointer</a:t>
            </a:r>
            <a:endParaRPr lang="en-US" sz="2400" dirty="0" smtClean="0"/>
          </a:p>
          <a:p>
            <a:pPr lvl="1" algn="just"/>
            <a:r>
              <a:rPr lang="en-US" sz="2400" dirty="0" smtClean="0"/>
              <a:t>A </a:t>
            </a:r>
            <a:r>
              <a:rPr lang="en-US" sz="2400" dirty="0"/>
              <a:t>pointer to parent process.</a:t>
            </a:r>
          </a:p>
          <a:p>
            <a:pPr lvl="0" algn="just"/>
            <a:r>
              <a:rPr lang="en-US" sz="2400" b="1" dirty="0" smtClean="0"/>
              <a:t>Program Counter</a:t>
            </a:r>
            <a:endParaRPr lang="en-US" sz="2400" dirty="0" smtClean="0"/>
          </a:p>
          <a:p>
            <a:pPr lvl="1" algn="just"/>
            <a:r>
              <a:rPr lang="en-US" sz="2400" dirty="0" smtClean="0"/>
              <a:t>Program </a:t>
            </a:r>
            <a:r>
              <a:rPr lang="en-US" sz="2400" dirty="0"/>
              <a:t>Counter is a pointer to the address of the next instruction to be executed for this process</a:t>
            </a:r>
            <a:r>
              <a:rPr lang="en-US" sz="2400" b="1" dirty="0"/>
              <a:t>.</a:t>
            </a:r>
            <a:endParaRPr lang="en-US" sz="2400" dirty="0"/>
          </a:p>
          <a:p>
            <a:pPr lvl="0" algn="just"/>
            <a:r>
              <a:rPr lang="en-US" sz="2400" b="1" dirty="0" smtClean="0"/>
              <a:t>CPU Registers</a:t>
            </a:r>
            <a:endParaRPr lang="en-US" sz="2400" dirty="0" smtClean="0"/>
          </a:p>
          <a:p>
            <a:pPr lvl="1" algn="just"/>
            <a:r>
              <a:rPr lang="en-US" sz="2400" dirty="0" smtClean="0"/>
              <a:t>The registers vary in number and type, depending on the computer architecture. They include accumulators, index registers, stack pointers and general purpose registers, plus any condition code information.</a:t>
            </a:r>
          </a:p>
          <a:p>
            <a:pPr lvl="1" algn="just"/>
            <a:r>
              <a:rPr lang="en-IN" sz="2400" dirty="0" smtClean="0"/>
              <a:t>Along with the program counter, this state information must be saved when an interrupt occurs, to allow the process to be continued correctly afterward.</a:t>
            </a:r>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31</a:t>
            </a:fld>
            <a:endParaRPr lang="en-US"/>
          </a:p>
        </p:txBody>
      </p:sp>
      <p:sp>
        <p:nvSpPr>
          <p:cNvPr id="6" name="Date Placeholder 5"/>
          <p:cNvSpPr>
            <a:spLocks noGrp="1"/>
          </p:cNvSpPr>
          <p:nvPr>
            <p:ph type="dt" sz="half" idx="10"/>
          </p:nvPr>
        </p:nvSpPr>
        <p:spPr/>
        <p:txBody>
          <a:bodyPr/>
          <a:lstStyle/>
          <a:p>
            <a:fld id="{2139DD1B-1459-4FF7-B32B-F985EBEA96F4}" type="datetime4">
              <a:rPr lang="en-US" smtClean="0"/>
              <a:pPr/>
              <a:t>July 26, 2021</a:t>
            </a:fld>
            <a:endParaRPr lang="en-US"/>
          </a:p>
        </p:txBody>
      </p:sp>
    </p:spTree>
    <p:extLst>
      <p:ext uri="{BB962C8B-B14F-4D97-AF65-F5344CB8AC3E}">
        <p14:creationId xmlns="" xmlns:p14="http://schemas.microsoft.com/office/powerpoint/2010/main" val="25937495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762"/>
            <a:ext cx="8229600" cy="582594"/>
          </a:xfrm>
        </p:spPr>
        <p:txBody>
          <a:bodyPr>
            <a:normAutofit fontScale="90000"/>
          </a:bodyPr>
          <a:lstStyle/>
          <a:p>
            <a:r>
              <a:rPr lang="en-US" b="1" dirty="0">
                <a:solidFill>
                  <a:srgbClr val="0070C0"/>
                </a:solidFill>
              </a:rPr>
              <a:t>PCB</a:t>
            </a:r>
            <a:endParaRPr lang="en-US" dirty="0">
              <a:solidFill>
                <a:srgbClr val="0070C0"/>
              </a:solidFill>
            </a:endParaRPr>
          </a:p>
        </p:txBody>
      </p:sp>
      <p:sp>
        <p:nvSpPr>
          <p:cNvPr id="3" name="Content Placeholder 2"/>
          <p:cNvSpPr>
            <a:spLocks noGrp="1"/>
          </p:cNvSpPr>
          <p:nvPr>
            <p:ph idx="1"/>
          </p:nvPr>
        </p:nvSpPr>
        <p:spPr>
          <a:xfrm>
            <a:off x="457200" y="714356"/>
            <a:ext cx="8229600" cy="5643602"/>
          </a:xfrm>
        </p:spPr>
        <p:txBody>
          <a:bodyPr>
            <a:noAutofit/>
          </a:bodyPr>
          <a:lstStyle/>
          <a:p>
            <a:pPr lvl="0" algn="just"/>
            <a:r>
              <a:rPr lang="en-US" sz="2400" b="1" dirty="0" smtClean="0"/>
              <a:t>CPU Scheduling Information</a:t>
            </a:r>
            <a:endParaRPr lang="en-US" sz="2400" dirty="0" smtClean="0"/>
          </a:p>
          <a:p>
            <a:pPr lvl="1" algn="just"/>
            <a:r>
              <a:rPr lang="en-US" sz="2400" dirty="0" smtClean="0"/>
              <a:t>This information includes a process priority, pointers to scheduling queues and any other scheduling parameters.</a:t>
            </a:r>
          </a:p>
          <a:p>
            <a:pPr lvl="0" algn="just"/>
            <a:r>
              <a:rPr lang="en-US" sz="2400" b="1" dirty="0" smtClean="0"/>
              <a:t>Memory Management Information</a:t>
            </a:r>
            <a:endParaRPr lang="en-US" sz="2400" dirty="0" smtClean="0"/>
          </a:p>
          <a:p>
            <a:pPr lvl="1" algn="just"/>
            <a:r>
              <a:rPr lang="en-US" sz="2400" dirty="0" smtClean="0"/>
              <a:t>This information may include such information as the value of the base and limit registers, the page tables or the segment tables, depending on the memory system used by the OS.</a:t>
            </a:r>
          </a:p>
          <a:p>
            <a:pPr marL="274638" lvl="1" indent="-274638" algn="just">
              <a:buFont typeface="Arial" pitchFamily="34" charset="0"/>
              <a:buChar char="•"/>
            </a:pPr>
            <a:r>
              <a:rPr lang="en-US" sz="2400" b="1" dirty="0" smtClean="0"/>
              <a:t> Accounting Information</a:t>
            </a:r>
            <a:endParaRPr lang="en-US" sz="2400" dirty="0" smtClean="0"/>
          </a:p>
          <a:p>
            <a:pPr lvl="1" algn="just"/>
            <a:r>
              <a:rPr lang="en-US" sz="2400" dirty="0" smtClean="0"/>
              <a:t>This information includes the amount of CPU and real-time used, time limits, account numbers, job or process numbers and so on. </a:t>
            </a:r>
          </a:p>
          <a:p>
            <a:pPr lvl="0" algn="just"/>
            <a:r>
              <a:rPr lang="en-US" sz="2400" b="1" dirty="0" smtClean="0"/>
              <a:t>IO Status Information</a:t>
            </a:r>
            <a:endParaRPr lang="en-US" sz="2400" dirty="0" smtClean="0"/>
          </a:p>
          <a:p>
            <a:pPr lvl="1" algn="just"/>
            <a:r>
              <a:rPr lang="en-US" sz="2400" dirty="0" smtClean="0"/>
              <a:t>This information includes the list of I/O devices allocated to the process, a list of open files and so on.</a:t>
            </a:r>
            <a:endParaRPr lang="en-US" sz="2400" dirty="0"/>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32</a:t>
            </a:fld>
            <a:endParaRPr lang="en-US"/>
          </a:p>
        </p:txBody>
      </p:sp>
      <p:sp>
        <p:nvSpPr>
          <p:cNvPr id="6" name="Date Placeholder 5"/>
          <p:cNvSpPr>
            <a:spLocks noGrp="1"/>
          </p:cNvSpPr>
          <p:nvPr>
            <p:ph type="dt" sz="half" idx="10"/>
          </p:nvPr>
        </p:nvSpPr>
        <p:spPr/>
        <p:txBody>
          <a:bodyPr/>
          <a:lstStyle/>
          <a:p>
            <a:fld id="{A45EAC36-AAE9-4C07-A0B2-13E2CE46F6C8}" type="datetime4">
              <a:rPr lang="en-US" smtClean="0"/>
              <a:pPr/>
              <a:t>July 26, 2021</a:t>
            </a:fld>
            <a:endParaRPr lang="en-US"/>
          </a:p>
        </p:txBody>
      </p:sp>
    </p:spTree>
    <p:extLst>
      <p:ext uri="{BB962C8B-B14F-4D97-AF65-F5344CB8AC3E}">
        <p14:creationId xmlns="" xmlns:p14="http://schemas.microsoft.com/office/powerpoint/2010/main" val="27089517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654032"/>
          </a:xfrm>
        </p:spPr>
        <p:txBody>
          <a:bodyPr>
            <a:normAutofit fontScale="90000"/>
          </a:bodyPr>
          <a:lstStyle/>
          <a:p>
            <a:r>
              <a:rPr lang="en-US" b="1" dirty="0">
                <a:solidFill>
                  <a:srgbClr val="0070C0"/>
                </a:solidFill>
              </a:rPr>
              <a:t>PCB</a:t>
            </a:r>
            <a:endParaRPr lang="en-US" dirty="0">
              <a:solidFill>
                <a:srgbClr val="0070C0"/>
              </a:solidFill>
            </a:endParaRPr>
          </a:p>
        </p:txBody>
      </p:sp>
      <p:sp>
        <p:nvSpPr>
          <p:cNvPr id="3" name="Content Placeholder 2"/>
          <p:cNvSpPr>
            <a:spLocks noGrp="1"/>
          </p:cNvSpPr>
          <p:nvPr>
            <p:ph idx="1"/>
          </p:nvPr>
        </p:nvSpPr>
        <p:spPr>
          <a:xfrm>
            <a:off x="457200" y="857232"/>
            <a:ext cx="8229600" cy="5268931"/>
          </a:xfrm>
        </p:spPr>
        <p:txBody>
          <a:bodyPr>
            <a:normAutofit/>
          </a:bodyPr>
          <a:lstStyle/>
          <a:p>
            <a:pPr lvl="0" algn="just"/>
            <a:r>
              <a:rPr lang="en-US" sz="2800" dirty="0"/>
              <a:t>The architecture of a PCB is completely dependent on Operating System and may contain different information in different operating systems. </a:t>
            </a:r>
            <a:endParaRPr lang="en-US" sz="2800" dirty="0" smtClean="0"/>
          </a:p>
          <a:p>
            <a:pPr lvl="0" algn="just"/>
            <a:endParaRPr lang="en-US" sz="2800" dirty="0"/>
          </a:p>
          <a:p>
            <a:pPr lvl="0" algn="just"/>
            <a:r>
              <a:rPr lang="en-US" sz="2800" dirty="0"/>
              <a:t>The PCB is maintained for a process throughout its lifetime, and is deleted once the process terminates.</a:t>
            </a:r>
          </a:p>
          <a:p>
            <a:pPr algn="just"/>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33</a:t>
            </a:fld>
            <a:endParaRPr lang="en-US"/>
          </a:p>
        </p:txBody>
      </p:sp>
      <p:sp>
        <p:nvSpPr>
          <p:cNvPr id="6" name="Date Placeholder 5"/>
          <p:cNvSpPr>
            <a:spLocks noGrp="1"/>
          </p:cNvSpPr>
          <p:nvPr>
            <p:ph type="dt" sz="half" idx="10"/>
          </p:nvPr>
        </p:nvSpPr>
        <p:spPr/>
        <p:txBody>
          <a:bodyPr/>
          <a:lstStyle/>
          <a:p>
            <a:fld id="{09F71ADD-324A-4CCE-BE4E-4807C655B0B7}" type="datetime4">
              <a:rPr lang="en-US" smtClean="0"/>
              <a:pPr/>
              <a:t>July 26, 2021</a:t>
            </a:fld>
            <a:endParaRPr lang="en-US"/>
          </a:p>
        </p:txBody>
      </p:sp>
    </p:spTree>
    <p:extLst>
      <p:ext uri="{BB962C8B-B14F-4D97-AF65-F5344CB8AC3E}">
        <p14:creationId xmlns="" xmlns:p14="http://schemas.microsoft.com/office/powerpoint/2010/main" val="6462877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654032"/>
          </a:xfrm>
        </p:spPr>
        <p:txBody>
          <a:bodyPr>
            <a:normAutofit fontScale="90000"/>
          </a:bodyPr>
          <a:lstStyle/>
          <a:p>
            <a:r>
              <a:rPr lang="en-US" b="1" dirty="0">
                <a:solidFill>
                  <a:srgbClr val="0070C0"/>
                </a:solidFill>
              </a:rPr>
              <a:t>CONTEXT SWITCH</a:t>
            </a:r>
            <a:endParaRPr lang="en-US" dirty="0">
              <a:solidFill>
                <a:srgbClr val="0070C0"/>
              </a:solidFill>
            </a:endParaRPr>
          </a:p>
        </p:txBody>
      </p:sp>
      <p:sp>
        <p:nvSpPr>
          <p:cNvPr id="3" name="Content Placeholder 2"/>
          <p:cNvSpPr>
            <a:spLocks noGrp="1"/>
          </p:cNvSpPr>
          <p:nvPr>
            <p:ph idx="1"/>
          </p:nvPr>
        </p:nvSpPr>
        <p:spPr>
          <a:xfrm>
            <a:off x="457200" y="857232"/>
            <a:ext cx="8229600" cy="5452088"/>
          </a:xfrm>
        </p:spPr>
        <p:txBody>
          <a:bodyPr>
            <a:noAutofit/>
          </a:bodyPr>
          <a:lstStyle/>
          <a:p>
            <a:pPr algn="just"/>
            <a:endParaRPr lang="en-IN" sz="2600" dirty="0" smtClean="0"/>
          </a:p>
          <a:p>
            <a:pPr algn="just"/>
            <a:r>
              <a:rPr lang="en-IN" sz="2600" dirty="0" smtClean="0"/>
              <a:t>Switching </a:t>
            </a:r>
            <a:r>
              <a:rPr lang="en-IN" sz="2600" dirty="0"/>
              <a:t>the CPU to another process requires </a:t>
            </a:r>
            <a:r>
              <a:rPr lang="en-IN" sz="2600" b="1" dirty="0"/>
              <a:t>saving</a:t>
            </a:r>
            <a:r>
              <a:rPr lang="en-IN" sz="2600" dirty="0"/>
              <a:t> the state of the old process and </a:t>
            </a:r>
            <a:r>
              <a:rPr lang="en-IN" sz="2600" b="1" dirty="0"/>
              <a:t>loading</a:t>
            </a:r>
            <a:r>
              <a:rPr lang="en-IN" sz="2600" dirty="0"/>
              <a:t> the saved state for the new process. This task is known as a </a:t>
            </a:r>
            <a:r>
              <a:rPr lang="en-IN" sz="2600" b="1" dirty="0"/>
              <a:t>Context Switch</a:t>
            </a:r>
            <a:r>
              <a:rPr lang="en-IN" sz="2600" dirty="0" smtClean="0"/>
              <a:t>.</a:t>
            </a:r>
          </a:p>
          <a:p>
            <a:pPr algn="just"/>
            <a:endParaRPr lang="en-IN" sz="2600" dirty="0" smtClean="0"/>
          </a:p>
          <a:p>
            <a:pPr algn="just"/>
            <a:r>
              <a:rPr lang="en-IN" sz="2600" dirty="0"/>
              <a:t>The </a:t>
            </a:r>
            <a:r>
              <a:rPr lang="en-IN" sz="2600" b="1" dirty="0"/>
              <a:t>context</a:t>
            </a:r>
            <a:r>
              <a:rPr lang="en-IN" sz="2600" dirty="0"/>
              <a:t> of a process is represented in the </a:t>
            </a:r>
            <a:r>
              <a:rPr lang="en-IN" sz="2600" b="1" dirty="0"/>
              <a:t>Process Control Block(PCB)</a:t>
            </a:r>
            <a:r>
              <a:rPr lang="en-IN" sz="2600" dirty="0"/>
              <a:t> of a process; it includes the value of the CPU registers, the process state and memory-management information. </a:t>
            </a:r>
            <a:endParaRPr lang="en-IN" sz="2600" dirty="0" smtClean="0"/>
          </a:p>
          <a:p>
            <a:pPr algn="just"/>
            <a:endParaRPr lang="en-IN" sz="2600" dirty="0" smtClean="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34</a:t>
            </a:fld>
            <a:endParaRPr lang="en-US"/>
          </a:p>
        </p:txBody>
      </p:sp>
      <p:sp>
        <p:nvSpPr>
          <p:cNvPr id="6" name="Date Placeholder 5"/>
          <p:cNvSpPr>
            <a:spLocks noGrp="1"/>
          </p:cNvSpPr>
          <p:nvPr>
            <p:ph type="dt" sz="half" idx="10"/>
          </p:nvPr>
        </p:nvSpPr>
        <p:spPr/>
        <p:txBody>
          <a:bodyPr/>
          <a:lstStyle/>
          <a:p>
            <a:fld id="{C838CF1D-338D-4777-9D12-F126744CD442}" type="datetime4">
              <a:rPr lang="en-US" smtClean="0"/>
              <a:pPr/>
              <a:t>July 26, 2021</a:t>
            </a:fld>
            <a:endParaRPr lang="en-US"/>
          </a:p>
        </p:txBody>
      </p:sp>
    </p:spTree>
    <p:extLst>
      <p:ext uri="{BB962C8B-B14F-4D97-AF65-F5344CB8AC3E}">
        <p14:creationId xmlns="" xmlns:p14="http://schemas.microsoft.com/office/powerpoint/2010/main" val="400308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229600" cy="5411807"/>
          </a:xfrm>
        </p:spPr>
        <p:txBody>
          <a:bodyPr>
            <a:normAutofit/>
          </a:bodyPr>
          <a:lstStyle/>
          <a:p>
            <a:pPr algn="just"/>
            <a:r>
              <a:rPr lang="en-US" sz="2600" dirty="0" smtClean="0"/>
              <a:t>It is one of the essential features of the multitasking operating system. </a:t>
            </a:r>
          </a:p>
          <a:p>
            <a:pPr algn="just"/>
            <a:endParaRPr lang="en-US" sz="2600" dirty="0" smtClean="0"/>
          </a:p>
          <a:p>
            <a:pPr algn="just"/>
            <a:r>
              <a:rPr lang="en-US" sz="2600" dirty="0" smtClean="0"/>
              <a:t>The processes are switched so </a:t>
            </a:r>
            <a:r>
              <a:rPr lang="en-US" sz="2600" dirty="0" err="1" smtClean="0"/>
              <a:t>fastly</a:t>
            </a:r>
            <a:r>
              <a:rPr lang="en-US" sz="2600" dirty="0" smtClean="0"/>
              <a:t> that it gives an illusion to the user that all the processes are being executed at the same time.</a:t>
            </a:r>
          </a:p>
          <a:p>
            <a:pPr algn="just"/>
            <a:endParaRPr lang="en-US" sz="2600" dirty="0" smtClean="0"/>
          </a:p>
          <a:p>
            <a:pPr algn="just"/>
            <a:r>
              <a:rPr lang="en-IN" sz="2600" dirty="0" smtClean="0"/>
              <a:t>Context switch time is </a:t>
            </a:r>
            <a:r>
              <a:rPr lang="en-IN" sz="2600" b="1" dirty="0" smtClean="0"/>
              <a:t>pure overhead</a:t>
            </a:r>
            <a:r>
              <a:rPr lang="en-IN" sz="2600" dirty="0" smtClean="0"/>
              <a:t>, because the </a:t>
            </a:r>
            <a:r>
              <a:rPr lang="en-IN" sz="2600" b="1" dirty="0" smtClean="0"/>
              <a:t>system does no useful work while switching</a:t>
            </a:r>
            <a:r>
              <a:rPr lang="en-IN" sz="2600" dirty="0" smtClean="0"/>
              <a:t>. Its speed varies from machine to machine, depending on the memory speed.</a:t>
            </a:r>
            <a:endParaRPr lang="en-US" sz="26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786478"/>
          </a:xfrm>
        </p:spPr>
        <p:txBody>
          <a:bodyPr>
            <a:noAutofit/>
          </a:bodyPr>
          <a:lstStyle/>
          <a:p>
            <a:pPr algn="just">
              <a:buNone/>
            </a:pPr>
            <a:r>
              <a:rPr lang="en-US" sz="2500" b="1" dirty="0" smtClean="0"/>
              <a:t>Context switching can happen due to the following reasons:</a:t>
            </a:r>
          </a:p>
          <a:p>
            <a:pPr algn="just">
              <a:buNone/>
            </a:pPr>
            <a:endParaRPr lang="en-US" sz="2500" dirty="0" smtClean="0"/>
          </a:p>
          <a:p>
            <a:pPr algn="just"/>
            <a:r>
              <a:rPr lang="en-US" sz="2500" dirty="0" smtClean="0"/>
              <a:t>When a process of high priority comes in the ready state. In this case, the execution of the running process should be stopped and the higher priority process should be given the CPU for execution.</a:t>
            </a:r>
          </a:p>
          <a:p>
            <a:pPr algn="just"/>
            <a:endParaRPr lang="en-US" sz="2500" dirty="0" smtClean="0"/>
          </a:p>
          <a:p>
            <a:pPr algn="just"/>
            <a:r>
              <a:rPr lang="en-US" sz="2500" dirty="0" smtClean="0"/>
              <a:t>When an interruption occurs then the process in the running state should be stopped and the CPU should handle the interrupt before doing something else.</a:t>
            </a:r>
          </a:p>
          <a:p>
            <a:pPr algn="just"/>
            <a:endParaRPr lang="en-US" sz="2500" dirty="0" smtClean="0"/>
          </a:p>
          <a:p>
            <a:pPr algn="just"/>
            <a:r>
              <a:rPr lang="en-US" sz="2500" dirty="0" smtClean="0"/>
              <a:t>When a transition between the user mode and kernel mode is required then you have to perform the context switching.</a:t>
            </a:r>
          </a:p>
          <a:p>
            <a:pPr algn="just"/>
            <a:endParaRPr lang="en-US" sz="25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37</a:t>
            </a:fld>
            <a:endParaRPr lang="en-US"/>
          </a:p>
        </p:txBody>
      </p:sp>
      <p:pic>
        <p:nvPicPr>
          <p:cNvPr id="6" name="Picture 9"/>
          <p:cNvPicPr>
            <a:picLocks noGrp="1" noChangeAspect="1" noChangeArrowheads="1"/>
          </p:cNvPicPr>
          <p:nvPr>
            <p:ph idx="1"/>
          </p:nvPr>
        </p:nvPicPr>
        <p:blipFill>
          <a:blip r:embed="rId2"/>
          <a:srcRect/>
          <a:stretch>
            <a:fillRect/>
          </a:stretch>
        </p:blipFill>
        <p:spPr bwMode="auto">
          <a:xfrm>
            <a:off x="35496" y="116632"/>
            <a:ext cx="9001000" cy="6264696"/>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49F7A546-F547-431C-84E1-EFA85688CA75}" type="datetime4">
              <a:rPr lang="en-US" smtClean="0"/>
              <a:pPr/>
              <a:t>July 26, 2021</a:t>
            </a:fld>
            <a:endParaRPr lang="en-US"/>
          </a:p>
        </p:txBody>
      </p:sp>
    </p:spTree>
    <p:extLst>
      <p:ext uri="{BB962C8B-B14F-4D97-AF65-F5344CB8AC3E}">
        <p14:creationId xmlns="" xmlns:p14="http://schemas.microsoft.com/office/powerpoint/2010/main" val="38462072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r>
              <a:rPr lang="en-US" sz="2400" dirty="0" smtClean="0"/>
              <a:t>The process P1 is in the running state and the process P2 is in the ready state. </a:t>
            </a:r>
          </a:p>
          <a:p>
            <a:pPr algn="just"/>
            <a:r>
              <a:rPr lang="en-US" sz="2400" dirty="0" smtClean="0"/>
              <a:t>When some interruption occurs then you have to switch the process P1 from running to the ready state after saving the context and the process P2 from ready to running state. </a:t>
            </a:r>
          </a:p>
          <a:p>
            <a:pPr algn="just"/>
            <a:r>
              <a:rPr lang="en-US" sz="2400" dirty="0" smtClean="0"/>
              <a:t>The following steps will be performed:</a:t>
            </a:r>
          </a:p>
          <a:p>
            <a:pPr lvl="1" algn="just"/>
            <a:r>
              <a:rPr lang="en-US" sz="2400" dirty="0" smtClean="0"/>
              <a:t>The context of the process P1 i.e. the process present in the running state will be saved in the Process Control Block of process P1 i.e. PCB1.</a:t>
            </a:r>
          </a:p>
          <a:p>
            <a:pPr lvl="1" algn="just"/>
            <a:r>
              <a:rPr lang="en-US" sz="2400" dirty="0" smtClean="0"/>
              <a:t>Move the PCB1 to the relevant queue i.e. ready queue, I/O queue, waiting queue, etc.</a:t>
            </a:r>
          </a:p>
          <a:p>
            <a:pPr lvl="1" algn="just"/>
            <a:r>
              <a:rPr lang="en-US" sz="2400" dirty="0" smtClean="0"/>
              <a:t>From the ready state, select the new process that is to be executed i.e. the process P2.</a:t>
            </a:r>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571480"/>
            <a:ext cx="8329642" cy="5554683"/>
          </a:xfrm>
        </p:spPr>
        <p:txBody>
          <a:bodyPr>
            <a:normAutofit/>
          </a:bodyPr>
          <a:lstStyle/>
          <a:p>
            <a:pPr lvl="1" algn="just"/>
            <a:r>
              <a:rPr lang="en-US" sz="2400" dirty="0" smtClean="0"/>
              <a:t>Update the Process Control Block of process P2 </a:t>
            </a:r>
          </a:p>
          <a:p>
            <a:pPr lvl="2" algn="just"/>
            <a:r>
              <a:rPr lang="en-US" dirty="0" smtClean="0"/>
              <a:t>i.e. PCB2 by setting the process state to running. If the process P2 was earlier executed by the CPU, then you can get the position of last executed instruction so that you can resume the execution of P2.</a:t>
            </a:r>
          </a:p>
          <a:p>
            <a:pPr lvl="1" algn="just"/>
            <a:r>
              <a:rPr lang="en-US" sz="2400" dirty="0" smtClean="0"/>
              <a:t>Similarly, if  we want to execute the process P1 again, then follow the same steps from step 1 to 4.</a:t>
            </a:r>
          </a:p>
          <a:p>
            <a:pPr lvl="1" algn="just"/>
            <a:endParaRPr lang="en-US" sz="2400" dirty="0" smtClean="0"/>
          </a:p>
          <a:p>
            <a:pPr algn="just"/>
            <a:r>
              <a:rPr lang="en-US" sz="2400" b="1" dirty="0" smtClean="0"/>
              <a:t>The time involved in the context switching of one process by other is called the Context Switching Time.</a:t>
            </a: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714380"/>
          </a:xfrm>
        </p:spPr>
        <p:txBody>
          <a:bodyPr>
            <a:normAutofit fontScale="90000"/>
          </a:bodyPr>
          <a:lstStyle/>
          <a:p>
            <a:r>
              <a:rPr lang="en-US" b="1" dirty="0">
                <a:solidFill>
                  <a:srgbClr val="0070C0"/>
                </a:solidFill>
              </a:rPr>
              <a:t>INTRODUCTION TO PROCESSES</a:t>
            </a:r>
          </a:p>
        </p:txBody>
      </p:sp>
      <p:sp>
        <p:nvSpPr>
          <p:cNvPr id="3" name="Content Placeholder 2"/>
          <p:cNvSpPr>
            <a:spLocks noGrp="1"/>
          </p:cNvSpPr>
          <p:nvPr>
            <p:ph idx="1"/>
          </p:nvPr>
        </p:nvSpPr>
        <p:spPr>
          <a:xfrm>
            <a:off x="467544" y="1142984"/>
            <a:ext cx="8229600" cy="5000660"/>
          </a:xfrm>
        </p:spPr>
        <p:txBody>
          <a:bodyPr>
            <a:normAutofit/>
          </a:bodyPr>
          <a:lstStyle/>
          <a:p>
            <a:pPr lvl="0" algn="just"/>
            <a:r>
              <a:rPr lang="en-US" sz="2600" b="1" dirty="0" smtClean="0">
                <a:solidFill>
                  <a:srgbClr val="FF0000"/>
                </a:solidFill>
              </a:rPr>
              <a:t>Definition </a:t>
            </a:r>
            <a:r>
              <a:rPr lang="en-US" sz="2600" b="1" dirty="0">
                <a:solidFill>
                  <a:srgbClr val="FF0000"/>
                </a:solidFill>
              </a:rPr>
              <a:t>:</a:t>
            </a:r>
            <a:r>
              <a:rPr lang="en-US" sz="2600" dirty="0">
                <a:solidFill>
                  <a:srgbClr val="FF0000"/>
                </a:solidFill>
              </a:rPr>
              <a:t> A process is defined as an entity which represents the basic unit of work to be implemented in the system</a:t>
            </a:r>
            <a:r>
              <a:rPr lang="en-US" sz="2600" dirty="0" smtClean="0">
                <a:solidFill>
                  <a:srgbClr val="FF0000"/>
                </a:solidFill>
              </a:rPr>
              <a:t>.</a:t>
            </a:r>
          </a:p>
          <a:p>
            <a:pPr lvl="0" algn="just"/>
            <a:endParaRPr lang="en-US" sz="2600" dirty="0">
              <a:solidFill>
                <a:srgbClr val="FF0000"/>
              </a:solidFill>
            </a:endParaRPr>
          </a:p>
          <a:p>
            <a:pPr lvl="0" algn="just"/>
            <a:r>
              <a:rPr lang="en-US" sz="2600" dirty="0"/>
              <a:t>A process is basically a program in execution. The execution of a process must progress in a sequential fashion</a:t>
            </a:r>
            <a:r>
              <a:rPr lang="en-US" sz="2600" dirty="0" smtClean="0"/>
              <a:t>.</a:t>
            </a:r>
          </a:p>
          <a:p>
            <a:pPr lvl="0" algn="just"/>
            <a:endParaRPr lang="en-US" sz="2600" dirty="0"/>
          </a:p>
          <a:p>
            <a:pPr lvl="0" algn="just"/>
            <a:r>
              <a:rPr lang="en-US" sz="2600" dirty="0"/>
              <a:t>A process will need certain resources—such as CPU time, memory, files, and I/O devices —to accomplish its task.</a:t>
            </a:r>
          </a:p>
          <a:p>
            <a:pPr lvl="0" algn="just">
              <a:buNone/>
            </a:pPr>
            <a:endParaRPr lang="en-US" sz="2600" dirty="0"/>
          </a:p>
          <a:p>
            <a:endParaRPr lang="en-US"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a:t>
            </a:fld>
            <a:endParaRPr lang="en-US"/>
          </a:p>
        </p:txBody>
      </p:sp>
      <p:sp>
        <p:nvSpPr>
          <p:cNvPr id="6" name="Date Placeholder 5"/>
          <p:cNvSpPr>
            <a:spLocks noGrp="1"/>
          </p:cNvSpPr>
          <p:nvPr>
            <p:ph type="dt" sz="half" idx="10"/>
          </p:nvPr>
        </p:nvSpPr>
        <p:spPr/>
        <p:txBody>
          <a:bodyPr/>
          <a:lstStyle/>
          <a:p>
            <a:fld id="{7C62BF2D-730A-4F4A-A5E3-499DD506BC23}" type="datetime4">
              <a:rPr lang="en-US" smtClean="0"/>
              <a:pPr/>
              <a:t>July 26, 2021</a:t>
            </a:fld>
            <a:endParaRPr lang="en-US"/>
          </a:p>
        </p:txBody>
      </p:sp>
    </p:spTree>
    <p:extLst>
      <p:ext uri="{BB962C8B-B14F-4D97-AF65-F5344CB8AC3E}">
        <p14:creationId xmlns="" xmlns:p14="http://schemas.microsoft.com/office/powerpoint/2010/main" val="16186555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a:solidFill>
                  <a:srgbClr val="0070C0"/>
                </a:solidFill>
              </a:rPr>
              <a:t>PROCESS SCHEDULING</a:t>
            </a:r>
          </a:p>
        </p:txBody>
      </p:sp>
      <p:sp>
        <p:nvSpPr>
          <p:cNvPr id="3" name="Content Placeholder 2"/>
          <p:cNvSpPr>
            <a:spLocks noGrp="1"/>
          </p:cNvSpPr>
          <p:nvPr>
            <p:ph idx="1"/>
          </p:nvPr>
        </p:nvSpPr>
        <p:spPr>
          <a:xfrm>
            <a:off x="457200" y="857232"/>
            <a:ext cx="8229600" cy="5268931"/>
          </a:xfrm>
        </p:spPr>
        <p:txBody>
          <a:bodyPr>
            <a:normAutofit lnSpcReduction="10000"/>
          </a:bodyPr>
          <a:lstStyle/>
          <a:p>
            <a:pPr algn="just"/>
            <a:r>
              <a:rPr lang="en-US" sz="2600" dirty="0" smtClean="0"/>
              <a:t>The objective of multiprogramming is to have some process running at all times so as to maximize CPU utilization. </a:t>
            </a:r>
          </a:p>
          <a:p>
            <a:pPr algn="just"/>
            <a:endParaRPr lang="en-US" sz="2600" dirty="0" smtClean="0"/>
          </a:p>
          <a:p>
            <a:pPr algn="just"/>
            <a:r>
              <a:rPr lang="en-US" sz="2600" dirty="0" smtClean="0"/>
              <a:t>The objective of time sharing is to switch a CPU core among processes so frequently that users can interact with each program while it is running. </a:t>
            </a:r>
          </a:p>
          <a:p>
            <a:pPr algn="just"/>
            <a:endParaRPr lang="en-US" sz="2600" dirty="0" smtClean="0"/>
          </a:p>
          <a:p>
            <a:pPr algn="just"/>
            <a:r>
              <a:rPr lang="en-US" sz="2600" dirty="0" smtClean="0"/>
              <a:t>Each CPU core can run one process at a time.</a:t>
            </a:r>
          </a:p>
          <a:p>
            <a:pPr algn="just"/>
            <a:endParaRPr lang="en-US" sz="2600" dirty="0" smtClean="0"/>
          </a:p>
          <a:p>
            <a:pPr algn="just"/>
            <a:r>
              <a:rPr lang="en-US" sz="2600" dirty="0" smtClean="0"/>
              <a:t>To meet these objectives, the </a:t>
            </a:r>
            <a:r>
              <a:rPr lang="en-US" sz="2600" b="1" dirty="0" smtClean="0"/>
              <a:t>process scheduler </a:t>
            </a:r>
            <a:r>
              <a:rPr lang="en-US" sz="2600" dirty="0" smtClean="0"/>
              <a:t>selects an available process (possibly from a set of several available processes) for program execution on a core. </a:t>
            </a:r>
          </a:p>
          <a:p>
            <a:pPr algn="just"/>
            <a:endParaRPr lang="en-US" sz="2600" dirty="0" smtClean="0"/>
          </a:p>
          <a:p>
            <a:pPr algn="just"/>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40</a:t>
            </a:fld>
            <a:endParaRPr lang="en-US"/>
          </a:p>
        </p:txBody>
      </p:sp>
      <p:sp>
        <p:nvSpPr>
          <p:cNvPr id="6" name="Date Placeholder 5"/>
          <p:cNvSpPr>
            <a:spLocks noGrp="1"/>
          </p:cNvSpPr>
          <p:nvPr>
            <p:ph type="dt" sz="half" idx="10"/>
          </p:nvPr>
        </p:nvSpPr>
        <p:spPr/>
        <p:txBody>
          <a:bodyPr/>
          <a:lstStyle/>
          <a:p>
            <a:fld id="{2867B69D-1E11-45A7-964E-FBBD08014349}" type="datetime4">
              <a:rPr lang="en-US" smtClean="0"/>
              <a:pPr/>
              <a:t>July 26, 2021</a:t>
            </a:fld>
            <a:endParaRPr lang="en-US"/>
          </a:p>
        </p:txBody>
      </p:sp>
    </p:spTree>
    <p:extLst>
      <p:ext uri="{BB962C8B-B14F-4D97-AF65-F5344CB8AC3E}">
        <p14:creationId xmlns="" xmlns:p14="http://schemas.microsoft.com/office/powerpoint/2010/main" val="2791214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a:solidFill>
                  <a:srgbClr val="0070C0"/>
                </a:solidFill>
              </a:rPr>
              <a:t>PROCESS SCHEDULING</a:t>
            </a:r>
          </a:p>
        </p:txBody>
      </p:sp>
      <p:sp>
        <p:nvSpPr>
          <p:cNvPr id="3" name="Content Placeholder 2"/>
          <p:cNvSpPr>
            <a:spLocks noGrp="1"/>
          </p:cNvSpPr>
          <p:nvPr>
            <p:ph idx="1"/>
          </p:nvPr>
        </p:nvSpPr>
        <p:spPr>
          <a:xfrm>
            <a:off x="457200" y="1071546"/>
            <a:ext cx="8229600" cy="5054617"/>
          </a:xfrm>
        </p:spPr>
        <p:txBody>
          <a:bodyPr>
            <a:normAutofit lnSpcReduction="10000"/>
          </a:bodyPr>
          <a:lstStyle/>
          <a:p>
            <a:pPr algn="just"/>
            <a:r>
              <a:rPr lang="en-IN" sz="2800" dirty="0"/>
              <a:t>The act of determining which process is in the </a:t>
            </a:r>
            <a:r>
              <a:rPr lang="en-IN" sz="2800" b="1" dirty="0">
                <a:solidFill>
                  <a:srgbClr val="FF0000"/>
                </a:solidFill>
              </a:rPr>
              <a:t>ready</a:t>
            </a:r>
            <a:r>
              <a:rPr lang="en-IN" sz="2800" dirty="0"/>
              <a:t> state, and should be moved to the </a:t>
            </a:r>
            <a:r>
              <a:rPr lang="en-IN" sz="2800" b="1" dirty="0">
                <a:solidFill>
                  <a:srgbClr val="FF0000"/>
                </a:solidFill>
              </a:rPr>
              <a:t>running</a:t>
            </a:r>
            <a:r>
              <a:rPr lang="en-IN" sz="2800" dirty="0"/>
              <a:t> state is known as </a:t>
            </a:r>
            <a:r>
              <a:rPr lang="en-IN" sz="2800" b="1" dirty="0">
                <a:solidFill>
                  <a:srgbClr val="FF0000"/>
                </a:solidFill>
              </a:rPr>
              <a:t>Process Scheduling</a:t>
            </a:r>
            <a:r>
              <a:rPr lang="en-IN" sz="2800" dirty="0" smtClean="0">
                <a:solidFill>
                  <a:srgbClr val="FF0000"/>
                </a:solidFill>
              </a:rPr>
              <a:t>.</a:t>
            </a:r>
          </a:p>
          <a:p>
            <a:pPr algn="just"/>
            <a:endParaRPr lang="en-IN" sz="2800" dirty="0" smtClean="0">
              <a:solidFill>
                <a:srgbClr val="FF0000"/>
              </a:solidFill>
            </a:endParaRPr>
          </a:p>
          <a:p>
            <a:pPr algn="just"/>
            <a:r>
              <a:rPr lang="en-IN" sz="2800" b="1" dirty="0" smtClean="0">
                <a:solidFill>
                  <a:srgbClr val="FF0000"/>
                </a:solidFill>
              </a:rPr>
              <a:t>AIM : </a:t>
            </a:r>
            <a:r>
              <a:rPr lang="en-IN" sz="2800" dirty="0"/>
              <a:t>T</a:t>
            </a:r>
            <a:r>
              <a:rPr lang="en-IN" sz="2800" dirty="0" smtClean="0"/>
              <a:t>he </a:t>
            </a:r>
            <a:r>
              <a:rPr lang="en-IN" sz="2800" dirty="0"/>
              <a:t>process scheduling system is to keep the CPU busy all the time and to deliver minimum response time for all programs. </a:t>
            </a:r>
            <a:endParaRPr lang="en-IN" sz="2800" dirty="0" smtClean="0"/>
          </a:p>
          <a:p>
            <a:pPr algn="just"/>
            <a:endParaRPr lang="en-IN" sz="2800" dirty="0" smtClean="0"/>
          </a:p>
          <a:p>
            <a:pPr algn="just"/>
            <a:r>
              <a:rPr lang="en-IN" sz="2800" dirty="0"/>
              <a:t>For achieving this, the scheduler must apply appropriate rules for swapping processes </a:t>
            </a:r>
            <a:r>
              <a:rPr lang="en-IN" sz="2800" b="1" dirty="0">
                <a:solidFill>
                  <a:srgbClr val="FF0000"/>
                </a:solidFill>
              </a:rPr>
              <a:t>IN</a:t>
            </a:r>
            <a:r>
              <a:rPr lang="en-IN" sz="2800" dirty="0"/>
              <a:t> and </a:t>
            </a:r>
            <a:r>
              <a:rPr lang="en-IN" sz="2800" b="1" dirty="0">
                <a:solidFill>
                  <a:srgbClr val="FF0000"/>
                </a:solidFill>
              </a:rPr>
              <a:t>OUT</a:t>
            </a:r>
            <a:r>
              <a:rPr lang="en-IN" sz="2800" dirty="0"/>
              <a:t> of </a:t>
            </a:r>
            <a:r>
              <a:rPr lang="en-IN" sz="2800" dirty="0" smtClean="0"/>
              <a:t>CPU.</a:t>
            </a:r>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41</a:t>
            </a:fld>
            <a:endParaRPr lang="en-US"/>
          </a:p>
        </p:txBody>
      </p:sp>
      <p:sp>
        <p:nvSpPr>
          <p:cNvPr id="6" name="Date Placeholder 5"/>
          <p:cNvSpPr>
            <a:spLocks noGrp="1"/>
          </p:cNvSpPr>
          <p:nvPr>
            <p:ph type="dt" sz="half" idx="10"/>
          </p:nvPr>
        </p:nvSpPr>
        <p:spPr/>
        <p:txBody>
          <a:bodyPr/>
          <a:lstStyle/>
          <a:p>
            <a:fld id="{2867B69D-1E11-45A7-964E-FBBD08014349}" type="datetime4">
              <a:rPr lang="en-US" smtClean="0"/>
              <a:pPr/>
              <a:t>July 26, 2021</a:t>
            </a:fld>
            <a:endParaRPr lang="en-US"/>
          </a:p>
        </p:txBody>
      </p:sp>
    </p:spTree>
    <p:extLst>
      <p:ext uri="{BB962C8B-B14F-4D97-AF65-F5344CB8AC3E}">
        <p14:creationId xmlns="" xmlns:p14="http://schemas.microsoft.com/office/powerpoint/2010/main" val="2791214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a:solidFill>
                  <a:srgbClr val="0070C0"/>
                </a:solidFill>
              </a:rPr>
              <a:t>PROCESS SCHEDULING</a:t>
            </a:r>
          </a:p>
        </p:txBody>
      </p:sp>
      <p:sp>
        <p:nvSpPr>
          <p:cNvPr id="3" name="Content Placeholder 2"/>
          <p:cNvSpPr>
            <a:spLocks noGrp="1"/>
          </p:cNvSpPr>
          <p:nvPr>
            <p:ph idx="1"/>
          </p:nvPr>
        </p:nvSpPr>
        <p:spPr>
          <a:xfrm>
            <a:off x="457200" y="857232"/>
            <a:ext cx="8229600" cy="5268931"/>
          </a:xfrm>
        </p:spPr>
        <p:txBody>
          <a:bodyPr>
            <a:normAutofit lnSpcReduction="10000"/>
          </a:bodyPr>
          <a:lstStyle/>
          <a:p>
            <a:pPr algn="just"/>
            <a:r>
              <a:rPr lang="en-US" sz="2800" dirty="0" smtClean="0"/>
              <a:t>For a system with a single CPU core, there will never be more than one process running at a time, </a:t>
            </a:r>
          </a:p>
          <a:p>
            <a:pPr algn="just"/>
            <a:endParaRPr lang="en-US" sz="2800" dirty="0" smtClean="0"/>
          </a:p>
          <a:p>
            <a:pPr algn="just"/>
            <a:r>
              <a:rPr lang="en-US" sz="2800" dirty="0" smtClean="0"/>
              <a:t>Whereas a </a:t>
            </a:r>
            <a:r>
              <a:rPr lang="en-US" sz="2800" dirty="0" err="1" smtClean="0"/>
              <a:t>multicore</a:t>
            </a:r>
            <a:r>
              <a:rPr lang="en-US" sz="2800" dirty="0" smtClean="0"/>
              <a:t> system can run multiple processes at one time. </a:t>
            </a:r>
          </a:p>
          <a:p>
            <a:pPr algn="just"/>
            <a:endParaRPr lang="en-US" sz="2800" dirty="0" smtClean="0"/>
          </a:p>
          <a:p>
            <a:pPr algn="just"/>
            <a:r>
              <a:rPr lang="en-US" sz="2800" dirty="0" smtClean="0"/>
              <a:t>If there are more processes than cores, excess processes will have to wait until a core is free and can be rescheduled. </a:t>
            </a:r>
          </a:p>
          <a:p>
            <a:pPr algn="just"/>
            <a:endParaRPr lang="en-US" sz="2800" dirty="0" smtClean="0"/>
          </a:p>
          <a:p>
            <a:pPr algn="just"/>
            <a:r>
              <a:rPr lang="en-US" sz="2800" dirty="0" smtClean="0"/>
              <a:t>The number of processes currently in memory is known as the </a:t>
            </a:r>
            <a:r>
              <a:rPr lang="en-US" sz="2800" b="1" dirty="0" smtClean="0"/>
              <a:t>degree of multiprogramming</a:t>
            </a:r>
            <a:r>
              <a:rPr lang="en-US" sz="2800" dirty="0" smtClean="0"/>
              <a:t>.</a:t>
            </a:r>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42</a:t>
            </a:fld>
            <a:endParaRPr lang="en-US"/>
          </a:p>
        </p:txBody>
      </p:sp>
      <p:sp>
        <p:nvSpPr>
          <p:cNvPr id="6" name="Date Placeholder 5"/>
          <p:cNvSpPr>
            <a:spLocks noGrp="1"/>
          </p:cNvSpPr>
          <p:nvPr>
            <p:ph type="dt" sz="half" idx="10"/>
          </p:nvPr>
        </p:nvSpPr>
        <p:spPr/>
        <p:txBody>
          <a:bodyPr/>
          <a:lstStyle/>
          <a:p>
            <a:fld id="{2867B69D-1E11-45A7-964E-FBBD08014349}" type="datetime4">
              <a:rPr lang="en-US" smtClean="0"/>
              <a:pPr/>
              <a:t>July 26, 2021</a:t>
            </a:fld>
            <a:endParaRPr lang="en-US"/>
          </a:p>
        </p:txBody>
      </p:sp>
    </p:spTree>
    <p:extLst>
      <p:ext uri="{BB962C8B-B14F-4D97-AF65-F5344CB8AC3E}">
        <p14:creationId xmlns="" xmlns:p14="http://schemas.microsoft.com/office/powerpoint/2010/main" val="27912149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rmAutofit/>
          </a:bodyPr>
          <a:lstStyle/>
          <a:p>
            <a:pPr algn="just"/>
            <a:r>
              <a:rPr lang="en-US" sz="2600" dirty="0" smtClean="0"/>
              <a:t>Balancing the objectives of multiprogramming and time sharing also requires taking the general behavior of a process into account. </a:t>
            </a:r>
          </a:p>
          <a:p>
            <a:pPr algn="just"/>
            <a:endParaRPr lang="en-US" sz="2600" dirty="0" smtClean="0"/>
          </a:p>
          <a:p>
            <a:pPr algn="just"/>
            <a:r>
              <a:rPr lang="en-US" sz="2600" dirty="0" smtClean="0"/>
              <a:t>In general, most processes can be described as either I/O bound or CPU bound.  </a:t>
            </a:r>
          </a:p>
          <a:p>
            <a:pPr algn="just"/>
            <a:endParaRPr lang="en-US" sz="2600" dirty="0" smtClean="0"/>
          </a:p>
          <a:p>
            <a:pPr algn="just"/>
            <a:r>
              <a:rPr lang="en-US" sz="2600" dirty="0" smtClean="0"/>
              <a:t>An </a:t>
            </a:r>
            <a:r>
              <a:rPr lang="en-US" sz="2600" b="1" dirty="0" smtClean="0"/>
              <a:t>I/O-bound process </a:t>
            </a:r>
            <a:r>
              <a:rPr lang="en-US" sz="2600" dirty="0" smtClean="0"/>
              <a:t>is one that spends more of its time doing I/O than it spends doing computations. </a:t>
            </a:r>
          </a:p>
          <a:p>
            <a:pPr algn="just"/>
            <a:r>
              <a:rPr lang="en-US" sz="2600" dirty="0" smtClean="0"/>
              <a:t>A </a:t>
            </a:r>
            <a:r>
              <a:rPr lang="en-US" sz="2600" b="1" dirty="0" smtClean="0"/>
              <a:t>CPU-bound process, </a:t>
            </a:r>
            <a:r>
              <a:rPr lang="en-US" sz="2600" dirty="0" smtClean="0"/>
              <a:t>in contrast, generates I/O requests</a:t>
            </a:r>
            <a:r>
              <a:rPr lang="en-US" sz="2600" b="1" dirty="0" smtClean="0"/>
              <a:t> </a:t>
            </a:r>
            <a:r>
              <a:rPr lang="en-US" sz="2600" dirty="0" smtClean="0"/>
              <a:t>infrequently, using more of its time doing computations.</a:t>
            </a:r>
            <a:endParaRPr lang="en-US" sz="26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rmAutofit fontScale="90000"/>
          </a:bodyPr>
          <a:lstStyle/>
          <a:p>
            <a:r>
              <a:rPr lang="en-US" b="1" dirty="0" smtClean="0">
                <a:solidFill>
                  <a:srgbClr val="0070C0"/>
                </a:solidFill>
              </a:rPr>
              <a:t>Scheduling Queues</a:t>
            </a:r>
            <a:endParaRPr lang="en-US" b="1" dirty="0">
              <a:solidFill>
                <a:srgbClr val="0070C0"/>
              </a:solidFill>
            </a:endParaRPr>
          </a:p>
        </p:txBody>
      </p:sp>
      <p:sp>
        <p:nvSpPr>
          <p:cNvPr id="3" name="Content Placeholder 2"/>
          <p:cNvSpPr>
            <a:spLocks noGrp="1"/>
          </p:cNvSpPr>
          <p:nvPr>
            <p:ph idx="1"/>
          </p:nvPr>
        </p:nvSpPr>
        <p:spPr>
          <a:xfrm>
            <a:off x="457200" y="857232"/>
            <a:ext cx="8229600" cy="5452088"/>
          </a:xfrm>
        </p:spPr>
        <p:txBody>
          <a:bodyPr>
            <a:normAutofit/>
          </a:bodyPr>
          <a:lstStyle/>
          <a:p>
            <a:pPr algn="just"/>
            <a:r>
              <a:rPr lang="en-IN" sz="2600" dirty="0"/>
              <a:t>All processes, upon entering into the system, are stored in the </a:t>
            </a:r>
            <a:r>
              <a:rPr lang="en-IN" sz="2600" b="1" dirty="0">
                <a:solidFill>
                  <a:srgbClr val="FF0000"/>
                </a:solidFill>
              </a:rPr>
              <a:t>Job Queue</a:t>
            </a:r>
            <a:r>
              <a:rPr lang="en-IN" sz="2600" dirty="0"/>
              <a:t>.</a:t>
            </a:r>
          </a:p>
          <a:p>
            <a:pPr algn="just"/>
            <a:r>
              <a:rPr lang="en-IN" sz="2600" dirty="0"/>
              <a:t>Processes in the Ready state are placed in the </a:t>
            </a:r>
            <a:r>
              <a:rPr lang="en-IN" sz="2600" b="1" dirty="0">
                <a:solidFill>
                  <a:srgbClr val="FF0000"/>
                </a:solidFill>
              </a:rPr>
              <a:t>Ready Queue</a:t>
            </a:r>
            <a:r>
              <a:rPr lang="en-IN" sz="2600" dirty="0">
                <a:solidFill>
                  <a:srgbClr val="FF0000"/>
                </a:solidFill>
              </a:rPr>
              <a:t>.</a:t>
            </a:r>
          </a:p>
          <a:p>
            <a:pPr algn="just"/>
            <a:r>
              <a:rPr lang="en-IN" sz="2600" dirty="0"/>
              <a:t>Processes waiting for a device to become available are placed in </a:t>
            </a:r>
            <a:r>
              <a:rPr lang="en-IN" sz="2600" b="1" dirty="0">
                <a:solidFill>
                  <a:srgbClr val="FF0000"/>
                </a:solidFill>
              </a:rPr>
              <a:t>Device Queues</a:t>
            </a:r>
            <a:r>
              <a:rPr lang="en-IN" sz="2600" dirty="0"/>
              <a:t>. There are unique device queues available for each I/O device</a:t>
            </a:r>
            <a:r>
              <a:rPr lang="en-IN" sz="2600" dirty="0" smtClean="0"/>
              <a:t>.</a:t>
            </a:r>
            <a:endParaRPr lang="en-US" sz="2600" dirty="0" smtClean="0"/>
          </a:p>
          <a:p>
            <a:pPr lvl="0" algn="just"/>
            <a:r>
              <a:rPr lang="en-US" sz="2600" dirty="0"/>
              <a:t>The OS maintains all PCBs in Process Scheduling Queues. </a:t>
            </a:r>
          </a:p>
          <a:p>
            <a:pPr lvl="0" algn="just"/>
            <a:r>
              <a:rPr lang="en-US" sz="2600" dirty="0"/>
              <a:t>The OS maintains a separate queue for each of the process states and PCBs of all processes in the same execution state are placed in the same queue. </a:t>
            </a:r>
          </a:p>
          <a:p>
            <a:pPr algn="just"/>
            <a:endParaRPr lang="en-IN"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44</a:t>
            </a:fld>
            <a:endParaRPr lang="en-US"/>
          </a:p>
        </p:txBody>
      </p:sp>
      <p:sp>
        <p:nvSpPr>
          <p:cNvPr id="6" name="Date Placeholder 5"/>
          <p:cNvSpPr>
            <a:spLocks noGrp="1"/>
          </p:cNvSpPr>
          <p:nvPr>
            <p:ph type="dt" sz="half" idx="10"/>
          </p:nvPr>
        </p:nvSpPr>
        <p:spPr/>
        <p:txBody>
          <a:bodyPr/>
          <a:lstStyle/>
          <a:p>
            <a:fld id="{95B7C388-9443-4ABF-B5D1-CBA7FBF16C54}" type="datetime4">
              <a:rPr lang="en-US" smtClean="0"/>
              <a:pPr/>
              <a:t>July 26, 2021</a:t>
            </a:fld>
            <a:endParaRPr lang="en-US"/>
          </a:p>
        </p:txBody>
      </p:sp>
    </p:spTree>
    <p:extLst>
      <p:ext uri="{BB962C8B-B14F-4D97-AF65-F5344CB8AC3E}">
        <p14:creationId xmlns="" xmlns:p14="http://schemas.microsoft.com/office/powerpoint/2010/main" val="35615247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597724"/>
          </a:xfrm>
        </p:spPr>
        <p:txBody>
          <a:bodyPr>
            <a:normAutofit fontScale="90000"/>
          </a:bodyPr>
          <a:lstStyle/>
          <a:p>
            <a:r>
              <a:rPr lang="en-US" b="1" dirty="0">
                <a:solidFill>
                  <a:srgbClr val="0070C0"/>
                </a:solidFill>
              </a:rPr>
              <a:t>Scheduling Queues?</a:t>
            </a:r>
            <a:endParaRPr lang="en-US" dirty="0">
              <a:solidFill>
                <a:srgbClr val="0070C0"/>
              </a:solidFill>
            </a:endParaRP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45</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83568" y="980728"/>
            <a:ext cx="7817522" cy="4406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85720" y="5429264"/>
            <a:ext cx="8358246" cy="892552"/>
          </a:xfrm>
          <a:prstGeom prst="rect">
            <a:avLst/>
          </a:prstGeom>
        </p:spPr>
        <p:txBody>
          <a:bodyPr wrap="square">
            <a:spAutoFit/>
          </a:bodyPr>
          <a:lstStyle/>
          <a:p>
            <a:pPr marL="457200" indent="-457200" algn="just">
              <a:buFont typeface="Arial" pitchFamily="34" charset="0"/>
              <a:buChar char="•"/>
            </a:pPr>
            <a:r>
              <a:rPr lang="en-US" sz="2600" dirty="0"/>
              <a:t>The OS can use different policies to manage each queue </a:t>
            </a:r>
            <a:r>
              <a:rPr lang="en-US" sz="2600" b="1" dirty="0">
                <a:solidFill>
                  <a:srgbClr val="FF0000"/>
                </a:solidFill>
              </a:rPr>
              <a:t>(FIFO, Round Robin, Priority, etc.)</a:t>
            </a:r>
          </a:p>
        </p:txBody>
      </p:sp>
      <p:sp>
        <p:nvSpPr>
          <p:cNvPr id="7" name="Date Placeholder 6"/>
          <p:cNvSpPr>
            <a:spLocks noGrp="1"/>
          </p:cNvSpPr>
          <p:nvPr>
            <p:ph type="dt" sz="half" idx="10"/>
          </p:nvPr>
        </p:nvSpPr>
        <p:spPr/>
        <p:txBody>
          <a:bodyPr/>
          <a:lstStyle/>
          <a:p>
            <a:fld id="{D265506D-14A1-4F48-8C61-412A745511D0}" type="datetime4">
              <a:rPr lang="en-US" smtClean="0"/>
              <a:pPr/>
              <a:t>July 26, 2021</a:t>
            </a:fld>
            <a:endParaRPr lang="en-US"/>
          </a:p>
        </p:txBody>
      </p:sp>
    </p:spTree>
    <p:extLst>
      <p:ext uri="{BB962C8B-B14F-4D97-AF65-F5344CB8AC3E}">
        <p14:creationId xmlns="" xmlns:p14="http://schemas.microsoft.com/office/powerpoint/2010/main" val="1214759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46</a:t>
            </a:fld>
            <a:endParaRPr lang="en-US"/>
          </a:p>
        </p:txBody>
      </p:sp>
      <p:pic>
        <p:nvPicPr>
          <p:cNvPr id="1026" name="Picture 2"/>
          <p:cNvPicPr>
            <a:picLocks noChangeAspect="1" noChangeArrowheads="1"/>
          </p:cNvPicPr>
          <p:nvPr/>
        </p:nvPicPr>
        <p:blipFill>
          <a:blip r:embed="rId2"/>
          <a:srcRect/>
          <a:stretch>
            <a:fillRect/>
          </a:stretch>
        </p:blipFill>
        <p:spPr bwMode="auto">
          <a:xfrm>
            <a:off x="571472" y="714357"/>
            <a:ext cx="7715304" cy="5143536"/>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401080" cy="796908"/>
          </a:xfrm>
        </p:spPr>
        <p:txBody>
          <a:bodyPr>
            <a:noAutofit/>
          </a:bodyPr>
          <a:lstStyle/>
          <a:p>
            <a:r>
              <a:rPr lang="en-US" sz="2800" b="1" dirty="0" smtClean="0">
                <a:solidFill>
                  <a:srgbClr val="0070C0"/>
                </a:solidFill>
              </a:rPr>
              <a:t/>
            </a:r>
            <a:br>
              <a:rPr lang="en-US" sz="2800" b="1" dirty="0" smtClean="0">
                <a:solidFill>
                  <a:srgbClr val="0070C0"/>
                </a:solidFill>
              </a:rPr>
            </a:br>
            <a:r>
              <a:rPr lang="en-US" sz="2800" b="1" dirty="0" smtClean="0">
                <a:solidFill>
                  <a:srgbClr val="0070C0"/>
                </a:solidFill>
              </a:rPr>
              <a:t>QUEUING </a:t>
            </a:r>
            <a:r>
              <a:rPr lang="en-US" sz="2800" b="1" dirty="0">
                <a:solidFill>
                  <a:srgbClr val="0070C0"/>
                </a:solidFill>
              </a:rPr>
              <a:t>DIAGRAM REPRESENTATION FOR PROCESS SCHEDULING </a:t>
            </a:r>
            <a:r>
              <a:rPr lang="en-US" sz="2800" dirty="0">
                <a:solidFill>
                  <a:srgbClr val="0070C0"/>
                </a:solidFill>
              </a:rPr>
              <a:t/>
            </a:r>
            <a:br>
              <a:rPr lang="en-US" sz="2800" dirty="0">
                <a:solidFill>
                  <a:srgbClr val="0070C0"/>
                </a:solidFill>
              </a:rPr>
            </a:br>
            <a:endParaRPr lang="en-US" sz="2800" dirty="0">
              <a:solidFill>
                <a:srgbClr val="0070C0"/>
              </a:solidFill>
            </a:endParaRP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47</a:t>
            </a:fld>
            <a:endParaRPr lang="en-US"/>
          </a:p>
        </p:txBody>
      </p:sp>
      <p:sp>
        <p:nvSpPr>
          <p:cNvPr id="7" name="Date Placeholder 6"/>
          <p:cNvSpPr>
            <a:spLocks noGrp="1"/>
          </p:cNvSpPr>
          <p:nvPr>
            <p:ph type="dt" sz="half" idx="10"/>
          </p:nvPr>
        </p:nvSpPr>
        <p:spPr/>
        <p:txBody>
          <a:bodyPr/>
          <a:lstStyle/>
          <a:p>
            <a:fld id="{BEB382F8-5C30-44BA-9B44-6A7C67ED497F}" type="datetime4">
              <a:rPr lang="en-US" smtClean="0"/>
              <a:pPr/>
              <a:t>July 26, 2021</a:t>
            </a:fld>
            <a:endParaRPr lang="en-US"/>
          </a:p>
        </p:txBody>
      </p:sp>
      <p:pic>
        <p:nvPicPr>
          <p:cNvPr id="2050" name="Picture 2"/>
          <p:cNvPicPr>
            <a:picLocks noChangeAspect="1" noChangeArrowheads="1"/>
          </p:cNvPicPr>
          <p:nvPr/>
        </p:nvPicPr>
        <p:blipFill>
          <a:blip r:embed="rId2"/>
          <a:srcRect/>
          <a:stretch>
            <a:fillRect/>
          </a:stretch>
        </p:blipFill>
        <p:spPr bwMode="auto">
          <a:xfrm>
            <a:off x="1000100" y="1428736"/>
            <a:ext cx="7244727" cy="4747021"/>
          </a:xfrm>
          <a:prstGeom prst="rect">
            <a:avLst/>
          </a:prstGeom>
          <a:noFill/>
          <a:ln w="9525">
            <a:noFill/>
            <a:miter lim="800000"/>
            <a:headEnd/>
            <a:tailEnd/>
          </a:ln>
          <a:effectLst/>
        </p:spPr>
      </p:pic>
    </p:spTree>
    <p:extLst>
      <p:ext uri="{BB962C8B-B14F-4D97-AF65-F5344CB8AC3E}">
        <p14:creationId xmlns="" xmlns:p14="http://schemas.microsoft.com/office/powerpoint/2010/main" val="1363580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a:solidFill>
                  <a:srgbClr val="0070C0"/>
                </a:solidFill>
              </a:rPr>
              <a:t>Scheduling </a:t>
            </a:r>
            <a:r>
              <a:rPr lang="en-US" b="1" dirty="0" smtClean="0">
                <a:solidFill>
                  <a:srgbClr val="0070C0"/>
                </a:solidFill>
              </a:rPr>
              <a:t>Queues</a:t>
            </a:r>
            <a:endParaRPr lang="en-US" b="1" dirty="0">
              <a:solidFill>
                <a:srgbClr val="0070C0"/>
              </a:solidFill>
            </a:endParaRPr>
          </a:p>
        </p:txBody>
      </p:sp>
      <p:sp>
        <p:nvSpPr>
          <p:cNvPr id="3" name="Content Placeholder 2"/>
          <p:cNvSpPr>
            <a:spLocks noGrp="1"/>
          </p:cNvSpPr>
          <p:nvPr>
            <p:ph idx="1"/>
          </p:nvPr>
        </p:nvSpPr>
        <p:spPr>
          <a:xfrm>
            <a:off x="457200" y="785794"/>
            <a:ext cx="8291264" cy="5523526"/>
          </a:xfrm>
        </p:spPr>
        <p:txBody>
          <a:bodyPr>
            <a:normAutofit/>
          </a:bodyPr>
          <a:lstStyle/>
          <a:p>
            <a:pPr algn="just"/>
            <a:r>
              <a:rPr lang="en-US" sz="2600" dirty="0" smtClean="0"/>
              <a:t>A new process is initially put in the ready queue. It waits there until it is selected for execution, or </a:t>
            </a:r>
            <a:r>
              <a:rPr lang="en-US" sz="2600" b="1" dirty="0" smtClean="0"/>
              <a:t>dispatched.</a:t>
            </a:r>
            <a:endParaRPr lang="en-IN" sz="2600" dirty="0" smtClean="0">
              <a:solidFill>
                <a:srgbClr val="FF0000"/>
              </a:solidFill>
            </a:endParaRPr>
          </a:p>
          <a:p>
            <a:pPr algn="just"/>
            <a:r>
              <a:rPr lang="en-IN" sz="2600" dirty="0" smtClean="0">
                <a:solidFill>
                  <a:srgbClr val="FF0000"/>
                </a:solidFill>
              </a:rPr>
              <a:t>Once </a:t>
            </a:r>
            <a:r>
              <a:rPr lang="en-IN" sz="2600" dirty="0">
                <a:solidFill>
                  <a:srgbClr val="FF0000"/>
                </a:solidFill>
              </a:rPr>
              <a:t>the process is assigned to the CPU and is executing, one of the following several events can occur</a:t>
            </a:r>
            <a:r>
              <a:rPr lang="en-IN" sz="2600" dirty="0" smtClean="0">
                <a:solidFill>
                  <a:srgbClr val="FF0000"/>
                </a:solidFill>
              </a:rPr>
              <a:t>:</a:t>
            </a:r>
          </a:p>
          <a:p>
            <a:pPr lvl="1" algn="just"/>
            <a:r>
              <a:rPr lang="en-IN" sz="2600" dirty="0"/>
              <a:t>The process could issue an I/O request, and then be placed in the I/O queue.</a:t>
            </a:r>
          </a:p>
          <a:p>
            <a:pPr lvl="1" algn="just"/>
            <a:r>
              <a:rPr lang="en-US" sz="2600" dirty="0" smtClean="0"/>
              <a:t>The process could create a new child process and then be placed in a wait queue while it awaits the child’s termination.</a:t>
            </a:r>
          </a:p>
          <a:p>
            <a:pPr lvl="1" algn="just"/>
            <a:r>
              <a:rPr lang="en-IN" sz="2600" dirty="0" smtClean="0"/>
              <a:t>The </a:t>
            </a:r>
            <a:r>
              <a:rPr lang="en-IN" sz="2600" dirty="0"/>
              <a:t>process could be removed forcibly from the CPU, as a result of an </a:t>
            </a:r>
            <a:r>
              <a:rPr lang="en-IN" sz="2600" dirty="0" smtClean="0"/>
              <a:t>interrupt </a:t>
            </a:r>
            <a:r>
              <a:rPr lang="en-US" sz="2600" dirty="0" smtClean="0"/>
              <a:t>or having its time slice expire</a:t>
            </a:r>
            <a:r>
              <a:rPr lang="en-IN" sz="2600" dirty="0" smtClean="0"/>
              <a:t>, </a:t>
            </a:r>
            <a:r>
              <a:rPr lang="en-IN" sz="2600" dirty="0"/>
              <a:t>and be put back in the ready queue.</a:t>
            </a:r>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48</a:t>
            </a:fld>
            <a:endParaRPr lang="en-US"/>
          </a:p>
        </p:txBody>
      </p:sp>
      <p:sp>
        <p:nvSpPr>
          <p:cNvPr id="6" name="Date Placeholder 5"/>
          <p:cNvSpPr>
            <a:spLocks noGrp="1"/>
          </p:cNvSpPr>
          <p:nvPr>
            <p:ph type="dt" sz="half" idx="10"/>
          </p:nvPr>
        </p:nvSpPr>
        <p:spPr/>
        <p:txBody>
          <a:bodyPr/>
          <a:lstStyle/>
          <a:p>
            <a:fld id="{D79528DA-39EB-4A5E-9833-0C3F3A4143C0}" type="datetime4">
              <a:rPr lang="en-US" smtClean="0"/>
              <a:pPr/>
              <a:t>July 26, 2021</a:t>
            </a:fld>
            <a:endParaRPr lang="en-US"/>
          </a:p>
        </p:txBody>
      </p:sp>
    </p:spTree>
    <p:extLst>
      <p:ext uri="{BB962C8B-B14F-4D97-AF65-F5344CB8AC3E}">
        <p14:creationId xmlns="" xmlns:p14="http://schemas.microsoft.com/office/powerpoint/2010/main" val="6300886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28" y="71414"/>
            <a:ext cx="8229600" cy="714356"/>
          </a:xfrm>
        </p:spPr>
        <p:txBody>
          <a:bodyPr>
            <a:normAutofit fontScale="90000"/>
          </a:bodyPr>
          <a:lstStyle/>
          <a:p>
            <a:r>
              <a:rPr lang="en-US" b="1" dirty="0">
                <a:solidFill>
                  <a:srgbClr val="0070C0"/>
                </a:solidFill>
              </a:rPr>
              <a:t>SCHEDULERS</a:t>
            </a:r>
            <a:endParaRPr lang="en-US" dirty="0">
              <a:solidFill>
                <a:srgbClr val="0070C0"/>
              </a:solidFill>
            </a:endParaRPr>
          </a:p>
        </p:txBody>
      </p:sp>
      <p:sp>
        <p:nvSpPr>
          <p:cNvPr id="3" name="Content Placeholder 2"/>
          <p:cNvSpPr>
            <a:spLocks noGrp="1"/>
          </p:cNvSpPr>
          <p:nvPr>
            <p:ph idx="1"/>
          </p:nvPr>
        </p:nvSpPr>
        <p:spPr>
          <a:xfrm>
            <a:off x="457200" y="1071546"/>
            <a:ext cx="8229600" cy="5054617"/>
          </a:xfrm>
        </p:spPr>
        <p:txBody>
          <a:bodyPr>
            <a:noAutofit/>
          </a:bodyPr>
          <a:lstStyle/>
          <a:p>
            <a:pPr lvl="0" algn="just"/>
            <a:r>
              <a:rPr lang="en-US" sz="2700" dirty="0"/>
              <a:t>Schedulers are special system software which handles the process scheduling in various ways. </a:t>
            </a:r>
            <a:endParaRPr lang="en-US" sz="2700" dirty="0" smtClean="0"/>
          </a:p>
          <a:p>
            <a:pPr lvl="0" algn="just"/>
            <a:endParaRPr lang="en-US" sz="2700" dirty="0" smtClean="0"/>
          </a:p>
          <a:p>
            <a:pPr lvl="0" algn="just"/>
            <a:r>
              <a:rPr lang="en-US" sz="2700" dirty="0" smtClean="0"/>
              <a:t>Their </a:t>
            </a:r>
            <a:r>
              <a:rPr lang="en-US" sz="2700" dirty="0"/>
              <a:t>main task is to select the jobs to be submitted into the system and to decide which process to run. </a:t>
            </a:r>
            <a:endParaRPr lang="en-US" sz="2700" dirty="0" smtClean="0"/>
          </a:p>
          <a:p>
            <a:pPr lvl="0" algn="just"/>
            <a:endParaRPr lang="en-US" sz="2700" dirty="0"/>
          </a:p>
          <a:p>
            <a:pPr lvl="0" algn="just"/>
            <a:r>
              <a:rPr lang="en-US" sz="2700" dirty="0"/>
              <a:t>Schedulers are of three types –</a:t>
            </a:r>
          </a:p>
          <a:p>
            <a:pPr lvl="1" algn="just"/>
            <a:r>
              <a:rPr lang="en-US" sz="2700" dirty="0"/>
              <a:t>Long-Term Scheduler</a:t>
            </a:r>
          </a:p>
          <a:p>
            <a:pPr lvl="1" algn="just"/>
            <a:r>
              <a:rPr lang="en-US" sz="2700" dirty="0"/>
              <a:t>Short-Term Scheduler</a:t>
            </a:r>
          </a:p>
          <a:p>
            <a:pPr lvl="1" algn="just"/>
            <a:r>
              <a:rPr lang="en-US" sz="2700" dirty="0"/>
              <a:t>Medium-Term Scheduler</a:t>
            </a:r>
          </a:p>
          <a:p>
            <a:pPr algn="just"/>
            <a:endParaRPr lang="en-US" sz="27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49</a:t>
            </a:fld>
            <a:endParaRPr lang="en-US"/>
          </a:p>
        </p:txBody>
      </p:sp>
      <p:sp>
        <p:nvSpPr>
          <p:cNvPr id="6" name="Date Placeholder 5"/>
          <p:cNvSpPr>
            <a:spLocks noGrp="1"/>
          </p:cNvSpPr>
          <p:nvPr>
            <p:ph type="dt" sz="half" idx="10"/>
          </p:nvPr>
        </p:nvSpPr>
        <p:spPr/>
        <p:txBody>
          <a:bodyPr/>
          <a:lstStyle/>
          <a:p>
            <a:fld id="{000DB6CE-5268-471C-90DE-1158F8944E37}" type="datetime4">
              <a:rPr lang="en-US" smtClean="0"/>
              <a:pPr/>
              <a:t>July 26, 2021</a:t>
            </a:fld>
            <a:endParaRPr lang="en-US"/>
          </a:p>
        </p:txBody>
      </p:sp>
    </p:spTree>
    <p:extLst>
      <p:ext uri="{BB962C8B-B14F-4D97-AF65-F5344CB8AC3E}">
        <p14:creationId xmlns="" xmlns:p14="http://schemas.microsoft.com/office/powerpoint/2010/main" val="41040946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571480"/>
            <a:ext cx="8229600" cy="5786478"/>
          </a:xfrm>
        </p:spPr>
        <p:txBody>
          <a:bodyPr>
            <a:normAutofit/>
          </a:bodyPr>
          <a:lstStyle/>
          <a:p>
            <a:pPr lvl="0" algn="just"/>
            <a:r>
              <a:rPr lang="en-US" sz="2600" dirty="0" smtClean="0"/>
              <a:t>Traditionally </a:t>
            </a:r>
            <a:r>
              <a:rPr lang="en-US" sz="2600" dirty="0"/>
              <a:t>a process contained only a single thread of control as it ran, most modern operating systems now support processes that have multiple threads.</a:t>
            </a:r>
          </a:p>
          <a:p>
            <a:pPr algn="just"/>
            <a:endParaRPr lang="en-US" sz="2600" dirty="0" smtClean="0"/>
          </a:p>
          <a:p>
            <a:pPr algn="just"/>
            <a:r>
              <a:rPr lang="en-US" sz="2600" dirty="0" smtClean="0"/>
              <a:t>The </a:t>
            </a:r>
            <a:r>
              <a:rPr lang="en-US" sz="2600" dirty="0"/>
              <a:t>more complex the operating system is, the more it is expected to do on behalf of its users</a:t>
            </a:r>
            <a:r>
              <a:rPr lang="en-US" sz="2600" dirty="0" smtClean="0"/>
              <a:t>.</a:t>
            </a:r>
          </a:p>
          <a:p>
            <a:pPr algn="just"/>
            <a:endParaRPr lang="en-US" sz="2600" dirty="0" smtClean="0"/>
          </a:p>
          <a:p>
            <a:pPr lvl="0" algn="just"/>
            <a:r>
              <a:rPr lang="en-US" sz="2600" dirty="0" smtClean="0"/>
              <a:t>Systems consist of a collection of processes:</a:t>
            </a:r>
          </a:p>
          <a:p>
            <a:pPr lvl="1" algn="just"/>
            <a:r>
              <a:rPr lang="en-US" sz="2600" b="1" dirty="0" smtClean="0"/>
              <a:t>Operating-system processes </a:t>
            </a:r>
            <a:r>
              <a:rPr lang="en-US" sz="2600" dirty="0" smtClean="0"/>
              <a:t>execute system code, </a:t>
            </a:r>
          </a:p>
          <a:p>
            <a:pPr lvl="1" algn="just"/>
            <a:r>
              <a:rPr lang="en-US" sz="2600" b="1" dirty="0" smtClean="0"/>
              <a:t>User processes </a:t>
            </a:r>
            <a:r>
              <a:rPr lang="en-US" sz="2600" dirty="0" smtClean="0"/>
              <a:t>execute user code.</a:t>
            </a:r>
          </a:p>
          <a:p>
            <a:pPr algn="just"/>
            <a:r>
              <a:rPr lang="en-US" sz="2600" dirty="0" smtClean="0"/>
              <a:t>All these processes can execute concurrently, with the CPU (or CPUs)multiplexed among them.</a:t>
            </a:r>
          </a:p>
          <a:p>
            <a:pPr lvl="0" algn="just"/>
            <a:endParaRPr lang="en-US" sz="2600" dirty="0"/>
          </a:p>
          <a:p>
            <a:pPr algn="just"/>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a:t>
            </a:fld>
            <a:endParaRPr lang="en-US"/>
          </a:p>
        </p:txBody>
      </p:sp>
      <p:sp>
        <p:nvSpPr>
          <p:cNvPr id="6" name="Date Placeholder 5"/>
          <p:cNvSpPr>
            <a:spLocks noGrp="1"/>
          </p:cNvSpPr>
          <p:nvPr>
            <p:ph type="dt" sz="half" idx="10"/>
          </p:nvPr>
        </p:nvSpPr>
        <p:spPr/>
        <p:txBody>
          <a:bodyPr/>
          <a:lstStyle/>
          <a:p>
            <a:fld id="{000BC824-937A-4563-A9EF-891135CF0A5E}" type="datetime4">
              <a:rPr lang="en-US" smtClean="0"/>
              <a:pPr/>
              <a:t>July 26, 2021</a:t>
            </a:fld>
            <a:endParaRPr lang="en-US"/>
          </a:p>
        </p:txBody>
      </p:sp>
    </p:spTree>
    <p:extLst>
      <p:ext uri="{BB962C8B-B14F-4D97-AF65-F5344CB8AC3E}">
        <p14:creationId xmlns="" xmlns:p14="http://schemas.microsoft.com/office/powerpoint/2010/main" val="5214204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b="1" dirty="0">
                <a:solidFill>
                  <a:srgbClr val="0070C0"/>
                </a:solidFill>
              </a:rPr>
              <a:t>LONG TERM SCHEDULER</a:t>
            </a:r>
            <a:endParaRPr lang="en-US" dirty="0">
              <a:solidFill>
                <a:srgbClr val="0070C0"/>
              </a:solidFill>
            </a:endParaRPr>
          </a:p>
        </p:txBody>
      </p:sp>
      <p:sp>
        <p:nvSpPr>
          <p:cNvPr id="3" name="Content Placeholder 2"/>
          <p:cNvSpPr>
            <a:spLocks noGrp="1"/>
          </p:cNvSpPr>
          <p:nvPr>
            <p:ph idx="1"/>
          </p:nvPr>
        </p:nvSpPr>
        <p:spPr>
          <a:xfrm>
            <a:off x="457200" y="1214422"/>
            <a:ext cx="8229600" cy="4911741"/>
          </a:xfrm>
        </p:spPr>
        <p:txBody>
          <a:bodyPr>
            <a:normAutofit lnSpcReduction="10000"/>
          </a:bodyPr>
          <a:lstStyle/>
          <a:p>
            <a:pPr lvl="1" algn="just">
              <a:buFont typeface="Arial" pitchFamily="34" charset="0"/>
              <a:buChar char="•"/>
            </a:pPr>
            <a:r>
              <a:rPr lang="en-US" dirty="0"/>
              <a:t>It is also called a job scheduler</a:t>
            </a:r>
            <a:r>
              <a:rPr lang="en-US" dirty="0" smtClean="0"/>
              <a:t>.</a:t>
            </a:r>
          </a:p>
          <a:p>
            <a:pPr lvl="1" algn="just">
              <a:buFont typeface="Arial" pitchFamily="34" charset="0"/>
              <a:buChar char="•"/>
            </a:pPr>
            <a:endParaRPr lang="en-US" sz="2400" dirty="0"/>
          </a:p>
          <a:p>
            <a:pPr lvl="1" algn="just">
              <a:buFont typeface="Arial" pitchFamily="34" charset="0"/>
              <a:buChar char="•"/>
            </a:pPr>
            <a:r>
              <a:rPr lang="en-US" dirty="0"/>
              <a:t>A long-term scheduler determines which programs are admitted to the system for processing</a:t>
            </a:r>
            <a:r>
              <a:rPr lang="en-US" dirty="0" smtClean="0"/>
              <a:t>.</a:t>
            </a:r>
          </a:p>
          <a:p>
            <a:pPr lvl="1" algn="just">
              <a:buFont typeface="Arial" pitchFamily="34" charset="0"/>
              <a:buChar char="•"/>
            </a:pPr>
            <a:endParaRPr lang="en-US" sz="2400" dirty="0"/>
          </a:p>
          <a:p>
            <a:pPr lvl="1" algn="just">
              <a:buFont typeface="Arial" pitchFamily="34" charset="0"/>
              <a:buChar char="•"/>
            </a:pPr>
            <a:r>
              <a:rPr lang="en-US" dirty="0"/>
              <a:t>It selects processes from the queue and loads them into memory for execution</a:t>
            </a:r>
            <a:r>
              <a:rPr lang="en-US" dirty="0" smtClean="0"/>
              <a:t>.</a:t>
            </a:r>
          </a:p>
          <a:p>
            <a:pPr lvl="1" algn="just">
              <a:buFont typeface="Arial" pitchFamily="34" charset="0"/>
              <a:buChar char="•"/>
            </a:pPr>
            <a:endParaRPr lang="en-US" sz="2400" dirty="0"/>
          </a:p>
          <a:p>
            <a:pPr lvl="1" algn="just">
              <a:buFont typeface="Arial" pitchFamily="34" charset="0"/>
              <a:buChar char="•"/>
            </a:pPr>
            <a:r>
              <a:rPr lang="en-US" dirty="0"/>
              <a:t>Process loads into the memory for CPU scheduling</a:t>
            </a:r>
            <a:r>
              <a:rPr lang="en-US" dirty="0" smtClean="0"/>
              <a:t>.</a:t>
            </a:r>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50</a:t>
            </a:fld>
            <a:endParaRPr lang="en-US"/>
          </a:p>
        </p:txBody>
      </p:sp>
      <p:sp>
        <p:nvSpPr>
          <p:cNvPr id="6" name="Date Placeholder 5"/>
          <p:cNvSpPr>
            <a:spLocks noGrp="1"/>
          </p:cNvSpPr>
          <p:nvPr>
            <p:ph type="dt" sz="half" idx="10"/>
          </p:nvPr>
        </p:nvSpPr>
        <p:spPr/>
        <p:txBody>
          <a:bodyPr/>
          <a:lstStyle/>
          <a:p>
            <a:fld id="{B275D8D0-9C73-43DF-93E2-B6FF78E8CEA6}" type="datetime4">
              <a:rPr lang="en-US" smtClean="0"/>
              <a:pPr/>
              <a:t>July 26, 2021</a:t>
            </a:fld>
            <a:endParaRPr lang="en-US"/>
          </a:p>
        </p:txBody>
      </p:sp>
    </p:spTree>
    <p:extLst>
      <p:ext uri="{BB962C8B-B14F-4D97-AF65-F5344CB8AC3E}">
        <p14:creationId xmlns="" xmlns:p14="http://schemas.microsoft.com/office/powerpoint/2010/main" val="4403631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96908"/>
          </a:xfrm>
        </p:spPr>
        <p:txBody>
          <a:bodyPr>
            <a:normAutofit/>
          </a:bodyPr>
          <a:lstStyle/>
          <a:p>
            <a:r>
              <a:rPr lang="en-US" sz="4000" b="1" dirty="0">
                <a:solidFill>
                  <a:srgbClr val="0070C0"/>
                </a:solidFill>
              </a:rPr>
              <a:t>SHORT TERM SCHEDULER</a:t>
            </a:r>
            <a:endParaRPr lang="en-US" sz="4000" dirty="0">
              <a:solidFill>
                <a:srgbClr val="0070C0"/>
              </a:solidFill>
            </a:endParaRPr>
          </a:p>
        </p:txBody>
      </p:sp>
      <p:sp>
        <p:nvSpPr>
          <p:cNvPr id="3" name="Content Placeholder 2"/>
          <p:cNvSpPr>
            <a:spLocks noGrp="1"/>
          </p:cNvSpPr>
          <p:nvPr>
            <p:ph idx="1"/>
          </p:nvPr>
        </p:nvSpPr>
        <p:spPr>
          <a:xfrm>
            <a:off x="428596" y="1000108"/>
            <a:ext cx="8215370" cy="5082647"/>
          </a:xfrm>
        </p:spPr>
        <p:txBody>
          <a:bodyPr>
            <a:normAutofit/>
          </a:bodyPr>
          <a:lstStyle/>
          <a:p>
            <a:pPr marL="441325" lvl="1" indent="-349250" algn="just">
              <a:buFont typeface="Arial" pitchFamily="34" charset="0"/>
              <a:buChar char="•"/>
            </a:pPr>
            <a:r>
              <a:rPr lang="en-US" sz="2600" dirty="0"/>
              <a:t>It is also called as CPU scheduler.</a:t>
            </a:r>
          </a:p>
          <a:p>
            <a:pPr marL="441325" lvl="1" indent="-349250" algn="just">
              <a:buFont typeface="Arial" pitchFamily="34" charset="0"/>
              <a:buChar char="•"/>
            </a:pPr>
            <a:r>
              <a:rPr lang="en-US" sz="2600" dirty="0"/>
              <a:t>Its main objective is to increase system performance in accordance with the chosen set of criteria. </a:t>
            </a:r>
            <a:endParaRPr lang="en-US" sz="2600" dirty="0" smtClean="0"/>
          </a:p>
          <a:p>
            <a:pPr marL="441325" lvl="1" indent="-349250" algn="just">
              <a:buFont typeface="Arial" pitchFamily="34" charset="0"/>
              <a:buChar char="•"/>
            </a:pPr>
            <a:r>
              <a:rPr lang="en-US" sz="2600" dirty="0" smtClean="0"/>
              <a:t>It </a:t>
            </a:r>
            <a:r>
              <a:rPr lang="en-US" sz="2600" dirty="0"/>
              <a:t>is the change of ready state to running state of the process.</a:t>
            </a:r>
          </a:p>
          <a:p>
            <a:pPr marL="441325" lvl="1" indent="-349250" algn="just">
              <a:buFont typeface="Arial" pitchFamily="34" charset="0"/>
              <a:buChar char="•"/>
            </a:pPr>
            <a:r>
              <a:rPr lang="en-US" sz="2600" dirty="0"/>
              <a:t>CPU scheduler selects a process among the processes that are ready to execute and allocates CPU to one of them.</a:t>
            </a:r>
          </a:p>
          <a:p>
            <a:pPr marL="441325" lvl="1" indent="-349250" algn="just">
              <a:buFont typeface="Arial" pitchFamily="34" charset="0"/>
              <a:buChar char="•"/>
            </a:pPr>
            <a:r>
              <a:rPr lang="en-US" sz="2600" dirty="0"/>
              <a:t>Short-term schedulers, also known as dispatchers, make the decision of which process to execute next.</a:t>
            </a:r>
          </a:p>
          <a:p>
            <a:pPr marL="0" indent="0">
              <a:buNone/>
            </a:pPr>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51</a:t>
            </a:fld>
            <a:endParaRPr lang="en-US"/>
          </a:p>
        </p:txBody>
      </p:sp>
      <p:sp>
        <p:nvSpPr>
          <p:cNvPr id="6" name="Date Placeholder 5"/>
          <p:cNvSpPr>
            <a:spLocks noGrp="1"/>
          </p:cNvSpPr>
          <p:nvPr>
            <p:ph type="dt" sz="half" idx="10"/>
          </p:nvPr>
        </p:nvSpPr>
        <p:spPr/>
        <p:txBody>
          <a:bodyPr/>
          <a:lstStyle/>
          <a:p>
            <a:fld id="{3E0395B8-3B8B-4206-88DB-480DE6A10B3C}" type="datetime4">
              <a:rPr lang="en-US" smtClean="0"/>
              <a:pPr/>
              <a:t>July 26, 2021</a:t>
            </a:fld>
            <a:endParaRPr lang="en-US"/>
          </a:p>
        </p:txBody>
      </p:sp>
    </p:spTree>
    <p:extLst>
      <p:ext uri="{BB962C8B-B14F-4D97-AF65-F5344CB8AC3E}">
        <p14:creationId xmlns="" xmlns:p14="http://schemas.microsoft.com/office/powerpoint/2010/main" val="4560587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654032"/>
          </a:xfrm>
        </p:spPr>
        <p:txBody>
          <a:bodyPr>
            <a:normAutofit fontScale="90000"/>
          </a:bodyPr>
          <a:lstStyle/>
          <a:p>
            <a:r>
              <a:rPr lang="en-US" b="1" dirty="0">
                <a:solidFill>
                  <a:srgbClr val="0070C0"/>
                </a:solidFill>
              </a:rPr>
              <a:t>MEDIUM TERM SCHEDULER</a:t>
            </a:r>
            <a:endParaRPr lang="en-US" dirty="0">
              <a:solidFill>
                <a:srgbClr val="0070C0"/>
              </a:solidFill>
            </a:endParaRPr>
          </a:p>
        </p:txBody>
      </p:sp>
      <p:sp>
        <p:nvSpPr>
          <p:cNvPr id="3" name="Content Placeholder 2"/>
          <p:cNvSpPr>
            <a:spLocks noGrp="1"/>
          </p:cNvSpPr>
          <p:nvPr>
            <p:ph idx="1"/>
          </p:nvPr>
        </p:nvSpPr>
        <p:spPr>
          <a:xfrm>
            <a:off x="457200" y="1000108"/>
            <a:ext cx="8229600" cy="5126055"/>
          </a:xfrm>
        </p:spPr>
        <p:txBody>
          <a:bodyPr/>
          <a:lstStyle/>
          <a:p>
            <a:pPr lvl="1" algn="just">
              <a:buFont typeface="Arial" pitchFamily="34" charset="0"/>
              <a:buChar char="•"/>
            </a:pPr>
            <a:r>
              <a:rPr lang="en-US" dirty="0"/>
              <a:t>Medium-term scheduling is a part of swapping.</a:t>
            </a:r>
            <a:endParaRPr lang="en-US" sz="2400" dirty="0"/>
          </a:p>
          <a:p>
            <a:pPr lvl="1" algn="just">
              <a:buFont typeface="Arial" pitchFamily="34" charset="0"/>
              <a:buChar char="•"/>
            </a:pPr>
            <a:r>
              <a:rPr lang="en-US" dirty="0"/>
              <a:t>It removes the processes from the memory.</a:t>
            </a:r>
            <a:endParaRPr lang="en-US" sz="2400" dirty="0"/>
          </a:p>
          <a:p>
            <a:pPr lvl="1" algn="just">
              <a:buFont typeface="Arial" pitchFamily="34" charset="0"/>
              <a:buChar char="•"/>
            </a:pPr>
            <a:r>
              <a:rPr lang="en-US" dirty="0" smtClean="0"/>
              <a:t>The </a:t>
            </a:r>
            <a:r>
              <a:rPr lang="en-US" dirty="0"/>
              <a:t>medium-term scheduler is in-charge of handling the swapped out-processes.</a:t>
            </a:r>
            <a:endParaRPr lang="en-US" sz="2400" dirty="0"/>
          </a:p>
          <a:p>
            <a:pPr algn="just"/>
            <a:endParaRPr lang="en-US"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52</a:t>
            </a:fld>
            <a:endParaRPr lang="en-US"/>
          </a:p>
        </p:txBody>
      </p:sp>
      <p:pic>
        <p:nvPicPr>
          <p:cNvPr id="6" name="Picture 11"/>
          <p:cNvPicPr>
            <a:picLocks noChangeAspect="1" noChangeArrowheads="1"/>
          </p:cNvPicPr>
          <p:nvPr/>
        </p:nvPicPr>
        <p:blipFill>
          <a:blip r:embed="rId2"/>
          <a:srcRect/>
          <a:stretch>
            <a:fillRect/>
          </a:stretch>
        </p:blipFill>
        <p:spPr bwMode="auto">
          <a:xfrm>
            <a:off x="928662" y="3286124"/>
            <a:ext cx="7327900" cy="2810568"/>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368F208A-97D2-4313-B2A5-78F1FEDD8E9A}" type="datetime4">
              <a:rPr lang="en-US" smtClean="0"/>
              <a:pPr/>
              <a:t>July 26, 2021</a:t>
            </a:fld>
            <a:endParaRPr lang="en-US"/>
          </a:p>
        </p:txBody>
      </p:sp>
    </p:spTree>
    <p:extLst>
      <p:ext uri="{BB962C8B-B14F-4D97-AF65-F5344CB8AC3E}">
        <p14:creationId xmlns="" xmlns:p14="http://schemas.microsoft.com/office/powerpoint/2010/main" val="39018688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53</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07504" y="188640"/>
            <a:ext cx="8928992" cy="6192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07A0D376-97CE-4F5B-9319-AE0B432341BA}" type="datetime4">
              <a:rPr lang="en-US" smtClean="0"/>
              <a:pPr/>
              <a:t>July 26, 2021</a:t>
            </a:fld>
            <a:endParaRPr lang="en-US"/>
          </a:p>
        </p:txBody>
      </p:sp>
    </p:spTree>
    <p:extLst>
      <p:ext uri="{BB962C8B-B14F-4D97-AF65-F5344CB8AC3E}">
        <p14:creationId xmlns="" xmlns:p14="http://schemas.microsoft.com/office/powerpoint/2010/main" val="2553828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54</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79512" y="116632"/>
            <a:ext cx="8784976" cy="6264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DD36476F-1BD8-4E43-B319-1566E006A866}" type="datetime4">
              <a:rPr lang="en-US" smtClean="0"/>
              <a:pPr/>
              <a:t>July 26, 2021</a:t>
            </a:fld>
            <a:endParaRPr lang="en-US"/>
          </a:p>
        </p:txBody>
      </p:sp>
    </p:spTree>
    <p:extLst>
      <p:ext uri="{BB962C8B-B14F-4D97-AF65-F5344CB8AC3E}">
        <p14:creationId xmlns="" xmlns:p14="http://schemas.microsoft.com/office/powerpoint/2010/main" val="2832974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548680"/>
            <a:ext cx="8229600" cy="5688632"/>
          </a:xfrm>
        </p:spPr>
        <p:txBody>
          <a:bodyPr>
            <a:normAutofit/>
          </a:bodyPr>
          <a:lstStyle/>
          <a:p>
            <a:pPr lvl="0">
              <a:defRPr/>
            </a:pPr>
            <a:r>
              <a:rPr lang="en-US" altLang="en-US" sz="2000" b="1" dirty="0">
                <a:solidFill>
                  <a:srgbClr val="3366FF"/>
                </a:solidFill>
              </a:rPr>
              <a:t>Short-term scheduler  </a:t>
            </a:r>
            <a:r>
              <a:rPr lang="en-US" altLang="en-US" sz="2000" dirty="0"/>
              <a:t>(or </a:t>
            </a:r>
            <a:r>
              <a:rPr lang="en-US" altLang="en-US" sz="2000" b="1" dirty="0">
                <a:solidFill>
                  <a:srgbClr val="3366FF"/>
                </a:solidFill>
              </a:rPr>
              <a:t>CPU scheduler</a:t>
            </a:r>
            <a:r>
              <a:rPr lang="en-US" altLang="en-US" sz="2000" dirty="0"/>
              <a:t>) – selects which </a:t>
            </a:r>
            <a:r>
              <a:rPr lang="en-US" altLang="en-US" sz="2000" dirty="0" smtClean="0"/>
              <a:t>process     </a:t>
            </a:r>
            <a:r>
              <a:rPr lang="en-US" altLang="en-US" sz="2000" dirty="0"/>
              <a:t>should be executed next and allocates CPU</a:t>
            </a:r>
          </a:p>
          <a:p>
            <a:pPr lvl="1">
              <a:defRPr/>
            </a:pPr>
            <a:r>
              <a:rPr lang="en-US" altLang="en-US" sz="2000" dirty="0"/>
              <a:t>Sometimes the only scheduler in a system</a:t>
            </a:r>
          </a:p>
          <a:p>
            <a:pPr lvl="1">
              <a:defRPr/>
            </a:pPr>
            <a:r>
              <a:rPr lang="en-US" altLang="en-US" sz="2000" dirty="0"/>
              <a:t>Short-term scheduler is invoked frequently (milliseconds) </a:t>
            </a:r>
            <a:r>
              <a:rPr lang="en-US" altLang="en-US" sz="2000" dirty="0">
                <a:sym typeface="Symbol" pitchFamily="18" charset="2"/>
              </a:rPr>
              <a:t> (must be fast)</a:t>
            </a:r>
          </a:p>
          <a:p>
            <a:pPr lvl="0">
              <a:defRPr/>
            </a:pPr>
            <a:r>
              <a:rPr lang="en-US" altLang="en-US" sz="2000" b="1" dirty="0">
                <a:solidFill>
                  <a:srgbClr val="3366FF"/>
                </a:solidFill>
              </a:rPr>
              <a:t>Long-term scheduler  </a:t>
            </a:r>
            <a:r>
              <a:rPr lang="en-US" altLang="en-US" sz="2000" dirty="0"/>
              <a:t>(or </a:t>
            </a:r>
            <a:r>
              <a:rPr lang="en-US" altLang="en-US" sz="2000" b="1" dirty="0">
                <a:solidFill>
                  <a:srgbClr val="3366FF"/>
                </a:solidFill>
              </a:rPr>
              <a:t>job scheduler</a:t>
            </a:r>
            <a:r>
              <a:rPr lang="en-US" altLang="en-US" sz="2000" dirty="0"/>
              <a:t>) – selects which processes should be brought into the ready queue</a:t>
            </a:r>
          </a:p>
          <a:p>
            <a:pPr lvl="1">
              <a:defRPr/>
            </a:pPr>
            <a:r>
              <a:rPr lang="en-US" altLang="en-US" sz="2000" dirty="0">
                <a:sym typeface="Symbol" pitchFamily="18" charset="2"/>
              </a:rPr>
              <a:t>Long-term scheduler is invoked  infrequently (seconds, minutes)  (may be slow)</a:t>
            </a:r>
          </a:p>
          <a:p>
            <a:pPr lvl="1">
              <a:defRPr/>
            </a:pPr>
            <a:r>
              <a:rPr lang="en-US" altLang="en-US" sz="2000" dirty="0">
                <a:sym typeface="Symbol" pitchFamily="18" charset="2"/>
              </a:rPr>
              <a:t>The long-term scheduler controls the </a:t>
            </a:r>
            <a:r>
              <a:rPr lang="en-US" altLang="en-US" sz="2000" b="1" dirty="0">
                <a:solidFill>
                  <a:srgbClr val="3366FF"/>
                </a:solidFill>
                <a:sym typeface="Symbol" pitchFamily="18" charset="2"/>
              </a:rPr>
              <a:t>degree of multiprogramming</a:t>
            </a:r>
            <a:endParaRPr lang="en-US" altLang="en-US" sz="2000" i="1" dirty="0">
              <a:sym typeface="Symbol" pitchFamily="18" charset="2"/>
            </a:endParaRPr>
          </a:p>
          <a:p>
            <a:pPr lvl="0">
              <a:defRPr/>
            </a:pPr>
            <a:r>
              <a:rPr lang="en-US" altLang="en-US" sz="2000" dirty="0">
                <a:sym typeface="Symbol" pitchFamily="18" charset="2"/>
              </a:rPr>
              <a:t>Processes can be described as either:</a:t>
            </a:r>
          </a:p>
          <a:p>
            <a:pPr lvl="1">
              <a:defRPr/>
            </a:pPr>
            <a:r>
              <a:rPr lang="en-US" altLang="en-US" sz="2000" b="1" dirty="0">
                <a:solidFill>
                  <a:srgbClr val="3366FF"/>
                </a:solidFill>
                <a:sym typeface="Symbol" pitchFamily="18" charset="2"/>
              </a:rPr>
              <a:t>I/O-bound process</a:t>
            </a:r>
            <a:r>
              <a:rPr lang="en-US" altLang="en-US" sz="2000" dirty="0">
                <a:solidFill>
                  <a:srgbClr val="000000"/>
                </a:solidFill>
                <a:sym typeface="Symbol" pitchFamily="18" charset="2"/>
              </a:rPr>
              <a:t> </a:t>
            </a:r>
            <a:r>
              <a:rPr lang="en-US" altLang="en-US" sz="2000" dirty="0">
                <a:sym typeface="Symbol" pitchFamily="18" charset="2"/>
              </a:rPr>
              <a:t>– spends more time doing I/O than computations, many short CPU bursts</a:t>
            </a:r>
          </a:p>
          <a:p>
            <a:pPr lvl="1">
              <a:defRPr/>
            </a:pPr>
            <a:r>
              <a:rPr lang="en-US" altLang="en-US" sz="2000" b="1" dirty="0">
                <a:solidFill>
                  <a:srgbClr val="3366FF"/>
                </a:solidFill>
                <a:sym typeface="Symbol" pitchFamily="18" charset="2"/>
              </a:rPr>
              <a:t>CPU-bound process </a:t>
            </a:r>
            <a:r>
              <a:rPr lang="en-US" altLang="en-US" sz="2000" dirty="0">
                <a:sym typeface="Symbol" pitchFamily="18" charset="2"/>
              </a:rPr>
              <a:t>– spends more time doing computations; few very long CPU bursts</a:t>
            </a:r>
          </a:p>
          <a:p>
            <a:pPr lvl="0">
              <a:defRPr/>
            </a:pPr>
            <a:r>
              <a:rPr lang="en-US" altLang="en-US" sz="2000" dirty="0">
                <a:sym typeface="Symbol" pitchFamily="18" charset="2"/>
              </a:rPr>
              <a:t>Long-term scheduler strives for good </a:t>
            </a:r>
            <a:r>
              <a:rPr lang="en-US" altLang="en-US" sz="2000" b="1" i="1" dirty="0">
                <a:sym typeface="Symbol" pitchFamily="18" charset="2"/>
              </a:rPr>
              <a:t>process mix</a:t>
            </a:r>
            <a:endParaRPr lang="en-US" altLang="en-US" sz="2000" dirty="0">
              <a:sym typeface="Symbol" pitchFamily="18" charset="2"/>
            </a:endParaRPr>
          </a:p>
          <a:p>
            <a:endParaRPr lang="en-US"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55</a:t>
            </a:fld>
            <a:endParaRPr lang="en-US"/>
          </a:p>
        </p:txBody>
      </p:sp>
      <p:sp>
        <p:nvSpPr>
          <p:cNvPr id="6" name="Date Placeholder 5"/>
          <p:cNvSpPr>
            <a:spLocks noGrp="1"/>
          </p:cNvSpPr>
          <p:nvPr>
            <p:ph type="dt" sz="half" idx="10"/>
          </p:nvPr>
        </p:nvSpPr>
        <p:spPr/>
        <p:txBody>
          <a:bodyPr/>
          <a:lstStyle/>
          <a:p>
            <a:fld id="{5699EDED-1D40-42DB-AB7E-012D0F9A6477}" type="datetime4">
              <a:rPr lang="en-US" smtClean="0"/>
              <a:pPr/>
              <a:t>July 26, 2021</a:t>
            </a:fld>
            <a:endParaRPr lang="en-US"/>
          </a:p>
        </p:txBody>
      </p:sp>
    </p:spTree>
    <p:extLst>
      <p:ext uri="{BB962C8B-B14F-4D97-AF65-F5344CB8AC3E}">
        <p14:creationId xmlns="" xmlns:p14="http://schemas.microsoft.com/office/powerpoint/2010/main" val="24491838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b="1" dirty="0">
                <a:solidFill>
                  <a:srgbClr val="0070C0"/>
                </a:solidFill>
              </a:rPr>
              <a:t>OPERATIONS ON </a:t>
            </a:r>
            <a:r>
              <a:rPr lang="en-US" b="1" dirty="0" smtClean="0">
                <a:solidFill>
                  <a:srgbClr val="0070C0"/>
                </a:solidFill>
              </a:rPr>
              <a:t>PROCESSES</a:t>
            </a:r>
            <a:endParaRPr lang="en-US" dirty="0">
              <a:solidFill>
                <a:srgbClr val="0070C0"/>
              </a:solidFill>
            </a:endParaRPr>
          </a:p>
        </p:txBody>
      </p:sp>
      <p:sp>
        <p:nvSpPr>
          <p:cNvPr id="3" name="Content Placeholder 2"/>
          <p:cNvSpPr>
            <a:spLocks noGrp="1"/>
          </p:cNvSpPr>
          <p:nvPr>
            <p:ph idx="1"/>
          </p:nvPr>
        </p:nvSpPr>
        <p:spPr>
          <a:xfrm>
            <a:off x="457200" y="1214422"/>
            <a:ext cx="8229600" cy="4911741"/>
          </a:xfrm>
        </p:spPr>
        <p:txBody>
          <a:bodyPr/>
          <a:lstStyle/>
          <a:p>
            <a:pPr algn="just"/>
            <a:r>
              <a:rPr lang="en-US" dirty="0"/>
              <a:t>The processes in the system can execute concurrently, and they must be created and deleted </a:t>
            </a:r>
            <a:r>
              <a:rPr lang="en-US" dirty="0" smtClean="0"/>
              <a:t>dynamically.</a:t>
            </a:r>
          </a:p>
          <a:p>
            <a:pPr algn="just"/>
            <a:endParaRPr lang="en-US" dirty="0" smtClean="0"/>
          </a:p>
          <a:p>
            <a:pPr algn="just"/>
            <a:r>
              <a:rPr lang="en-IN" dirty="0" smtClean="0"/>
              <a:t>The </a:t>
            </a:r>
            <a:r>
              <a:rPr lang="en-IN" dirty="0"/>
              <a:t>two major operation </a:t>
            </a:r>
            <a:r>
              <a:rPr lang="en-IN" b="1" dirty="0"/>
              <a:t>Process Creation</a:t>
            </a:r>
            <a:r>
              <a:rPr lang="en-IN" dirty="0"/>
              <a:t> and </a:t>
            </a:r>
            <a:r>
              <a:rPr lang="en-IN" b="1" dirty="0"/>
              <a:t>Process Termination</a:t>
            </a:r>
            <a:r>
              <a:rPr lang="en-IN" dirty="0" smtClean="0"/>
              <a:t>.</a:t>
            </a:r>
          </a:p>
          <a:p>
            <a:pPr algn="just"/>
            <a:endParaRPr lang="en-US"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56</a:t>
            </a:fld>
            <a:endParaRPr lang="en-US"/>
          </a:p>
        </p:txBody>
      </p:sp>
      <p:sp>
        <p:nvSpPr>
          <p:cNvPr id="6" name="Date Placeholder 5"/>
          <p:cNvSpPr>
            <a:spLocks noGrp="1"/>
          </p:cNvSpPr>
          <p:nvPr>
            <p:ph type="dt" sz="half" idx="10"/>
          </p:nvPr>
        </p:nvSpPr>
        <p:spPr/>
        <p:txBody>
          <a:bodyPr/>
          <a:lstStyle/>
          <a:p>
            <a:fld id="{8621CE53-D037-4804-876A-D26DFE84325A}" type="datetime4">
              <a:rPr lang="en-US" smtClean="0"/>
              <a:pPr/>
              <a:t>July 26, 2021</a:t>
            </a:fld>
            <a:endParaRPr lang="en-US"/>
          </a:p>
        </p:txBody>
      </p:sp>
    </p:spTree>
    <p:extLst>
      <p:ext uri="{BB962C8B-B14F-4D97-AF65-F5344CB8AC3E}">
        <p14:creationId xmlns="" xmlns:p14="http://schemas.microsoft.com/office/powerpoint/2010/main" val="16021355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54032"/>
          </a:xfrm>
        </p:spPr>
        <p:txBody>
          <a:bodyPr>
            <a:normAutofit fontScale="90000"/>
          </a:bodyPr>
          <a:lstStyle/>
          <a:p>
            <a:r>
              <a:rPr lang="en-US" b="1" dirty="0">
                <a:solidFill>
                  <a:srgbClr val="0070C0"/>
                </a:solidFill>
              </a:rPr>
              <a:t>PROCESS CREATION</a:t>
            </a:r>
            <a:endParaRPr lang="en-US" dirty="0">
              <a:solidFill>
                <a:srgbClr val="0070C0"/>
              </a:solidFill>
            </a:endParaRPr>
          </a:p>
        </p:txBody>
      </p:sp>
      <p:sp>
        <p:nvSpPr>
          <p:cNvPr id="3" name="Content Placeholder 2"/>
          <p:cNvSpPr>
            <a:spLocks noGrp="1"/>
          </p:cNvSpPr>
          <p:nvPr>
            <p:ph idx="1"/>
          </p:nvPr>
        </p:nvSpPr>
        <p:spPr>
          <a:xfrm>
            <a:off x="457200" y="928670"/>
            <a:ext cx="8435280" cy="5380650"/>
          </a:xfrm>
        </p:spPr>
        <p:txBody>
          <a:bodyPr>
            <a:normAutofit/>
          </a:bodyPr>
          <a:lstStyle/>
          <a:p>
            <a:pPr algn="just"/>
            <a:r>
              <a:rPr lang="en-IN" sz="2800" dirty="0" smtClean="0"/>
              <a:t>Through appropriate system calls, such as fork or spawn, processes may create other processes. </a:t>
            </a:r>
          </a:p>
          <a:p>
            <a:pPr algn="just"/>
            <a:r>
              <a:rPr lang="en-US" sz="2800" dirty="0" smtClean="0"/>
              <a:t>The creating process is called a parent process, and the new processes are called the children of that process. </a:t>
            </a:r>
          </a:p>
          <a:p>
            <a:pPr algn="just"/>
            <a:r>
              <a:rPr lang="en-US" sz="2800" dirty="0" smtClean="0"/>
              <a:t>Each of these new processes may in turn create other processes, forming a </a:t>
            </a:r>
            <a:r>
              <a:rPr lang="en-US" sz="2800" b="1" dirty="0" smtClean="0"/>
              <a:t>tree of processes.</a:t>
            </a:r>
          </a:p>
          <a:p>
            <a:pPr algn="just"/>
            <a:r>
              <a:rPr lang="en-US" sz="2800" dirty="0" smtClean="0"/>
              <a:t>Generally, process identified and managed via </a:t>
            </a:r>
            <a:r>
              <a:rPr lang="en-US" sz="2800" b="1" dirty="0" smtClean="0"/>
              <a:t>a process identifier (</a:t>
            </a:r>
            <a:r>
              <a:rPr lang="en-US" sz="2800" b="1" dirty="0" err="1" smtClean="0"/>
              <a:t>pid</a:t>
            </a:r>
            <a:r>
              <a:rPr lang="en-US" sz="2800" b="1" dirty="0" smtClean="0"/>
              <a:t>).</a:t>
            </a:r>
            <a:endParaRPr lang="en-US" sz="28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57</a:t>
            </a:fld>
            <a:endParaRPr lang="en-US"/>
          </a:p>
        </p:txBody>
      </p:sp>
      <p:sp>
        <p:nvSpPr>
          <p:cNvPr id="6" name="Date Placeholder 5"/>
          <p:cNvSpPr>
            <a:spLocks noGrp="1"/>
          </p:cNvSpPr>
          <p:nvPr>
            <p:ph type="dt" sz="half" idx="10"/>
          </p:nvPr>
        </p:nvSpPr>
        <p:spPr/>
        <p:txBody>
          <a:bodyPr/>
          <a:lstStyle/>
          <a:p>
            <a:fld id="{C06799D9-8909-404A-89D8-FB12230637F1}" type="datetime4">
              <a:rPr lang="en-US" smtClean="0"/>
              <a:pPr/>
              <a:t>July 26, 2021</a:t>
            </a:fld>
            <a:endParaRPr lang="en-US"/>
          </a:p>
        </p:txBody>
      </p:sp>
    </p:spTree>
    <p:extLst>
      <p:ext uri="{BB962C8B-B14F-4D97-AF65-F5344CB8AC3E}">
        <p14:creationId xmlns="" xmlns:p14="http://schemas.microsoft.com/office/powerpoint/2010/main" val="3601752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58</a:t>
            </a:fld>
            <a:endParaRPr lang="en-US"/>
          </a:p>
        </p:txBody>
      </p:sp>
      <p:pic>
        <p:nvPicPr>
          <p:cNvPr id="1026" name="Picture 2"/>
          <p:cNvPicPr>
            <a:picLocks noChangeAspect="1" noChangeArrowheads="1"/>
          </p:cNvPicPr>
          <p:nvPr/>
        </p:nvPicPr>
        <p:blipFill>
          <a:blip r:embed="rId2"/>
          <a:srcRect/>
          <a:stretch>
            <a:fillRect/>
          </a:stretch>
        </p:blipFill>
        <p:spPr bwMode="auto">
          <a:xfrm>
            <a:off x="214282" y="500042"/>
            <a:ext cx="7858180" cy="57150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25470"/>
          </a:xfrm>
        </p:spPr>
        <p:txBody>
          <a:bodyPr>
            <a:normAutofit fontScale="90000"/>
          </a:bodyPr>
          <a:lstStyle/>
          <a:p>
            <a:r>
              <a:rPr lang="en-US" b="1" dirty="0">
                <a:solidFill>
                  <a:srgbClr val="0070C0"/>
                </a:solidFill>
              </a:rPr>
              <a:t>PROCESS CREATION</a:t>
            </a:r>
            <a:endParaRPr lang="en-US" dirty="0">
              <a:solidFill>
                <a:srgbClr val="0070C0"/>
              </a:solidFill>
            </a:endParaRPr>
          </a:p>
        </p:txBody>
      </p:sp>
      <p:sp>
        <p:nvSpPr>
          <p:cNvPr id="3" name="Content Placeholder 2"/>
          <p:cNvSpPr>
            <a:spLocks noGrp="1"/>
          </p:cNvSpPr>
          <p:nvPr>
            <p:ph idx="1"/>
          </p:nvPr>
        </p:nvSpPr>
        <p:spPr>
          <a:xfrm>
            <a:off x="457200" y="785794"/>
            <a:ext cx="8435280" cy="5857916"/>
          </a:xfrm>
        </p:spPr>
        <p:txBody>
          <a:bodyPr>
            <a:noAutofit/>
          </a:bodyPr>
          <a:lstStyle/>
          <a:p>
            <a:pPr lvl="0" algn="just"/>
            <a:r>
              <a:rPr lang="en-US" sz="2400" dirty="0" smtClean="0"/>
              <a:t>When a process creates a new process, two possibilities for execution exist:</a:t>
            </a:r>
          </a:p>
          <a:p>
            <a:pPr lvl="1" algn="just"/>
            <a:r>
              <a:rPr lang="en-US" sz="2400" dirty="0" smtClean="0"/>
              <a:t>Parent and children execute concurrently.</a:t>
            </a:r>
          </a:p>
          <a:p>
            <a:pPr lvl="1" algn="just"/>
            <a:r>
              <a:rPr lang="en-US" sz="2400" dirty="0" smtClean="0"/>
              <a:t>Parent waits until children terminate.</a:t>
            </a:r>
          </a:p>
          <a:p>
            <a:pPr lvl="0" algn="just"/>
            <a:r>
              <a:rPr lang="en-US" sz="2400" dirty="0" smtClean="0"/>
              <a:t>There are also two address-space possibilities for the new process:</a:t>
            </a:r>
          </a:p>
          <a:p>
            <a:pPr lvl="1"/>
            <a:r>
              <a:rPr lang="en-US" sz="2400" dirty="0" smtClean="0"/>
              <a:t>The child process is a duplicate of the parent process (it has the same program and data as the parent).</a:t>
            </a:r>
          </a:p>
          <a:p>
            <a:pPr lvl="1"/>
            <a:r>
              <a:rPr lang="en-US" sz="2400" dirty="0" smtClean="0"/>
              <a:t>The child process has a new program loaded into it.</a:t>
            </a:r>
          </a:p>
          <a:p>
            <a:pPr lvl="0" algn="just"/>
            <a:r>
              <a:rPr lang="en-US" sz="2400" b="1" dirty="0" smtClean="0"/>
              <a:t>Resource </a:t>
            </a:r>
            <a:r>
              <a:rPr lang="en-US" sz="2400" b="1" dirty="0"/>
              <a:t>sharing</a:t>
            </a:r>
          </a:p>
          <a:p>
            <a:pPr lvl="1" algn="just"/>
            <a:r>
              <a:rPr lang="en-US" sz="2400" dirty="0"/>
              <a:t>Parent and children share all resources.</a:t>
            </a:r>
          </a:p>
          <a:p>
            <a:pPr lvl="1" algn="just"/>
            <a:r>
              <a:rPr lang="en-US" sz="2400" dirty="0"/>
              <a:t>Children share subset of parent’s resources.</a:t>
            </a:r>
          </a:p>
          <a:p>
            <a:pPr lvl="1" algn="just"/>
            <a:r>
              <a:rPr lang="en-US" sz="2400" dirty="0"/>
              <a:t>Parent and child share no resources</a:t>
            </a:r>
            <a:r>
              <a:rPr lang="en-US" sz="2400" dirty="0" smtClean="0"/>
              <a:t>.</a:t>
            </a:r>
          </a:p>
          <a:p>
            <a:pPr lvl="1" algn="just"/>
            <a:endParaRPr lang="en-US" sz="2400" dirty="0"/>
          </a:p>
          <a:p>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59</a:t>
            </a:fld>
            <a:endParaRPr lang="en-US"/>
          </a:p>
        </p:txBody>
      </p:sp>
      <p:sp>
        <p:nvSpPr>
          <p:cNvPr id="6" name="Date Placeholder 5"/>
          <p:cNvSpPr>
            <a:spLocks noGrp="1"/>
          </p:cNvSpPr>
          <p:nvPr>
            <p:ph type="dt" sz="half" idx="10"/>
          </p:nvPr>
        </p:nvSpPr>
        <p:spPr/>
        <p:txBody>
          <a:bodyPr/>
          <a:lstStyle/>
          <a:p>
            <a:fld id="{C06799D9-8909-404A-89D8-FB12230637F1}" type="datetime4">
              <a:rPr lang="en-US" smtClean="0"/>
              <a:pPr/>
              <a:t>July 26, 2021</a:t>
            </a:fld>
            <a:endParaRPr lang="en-US"/>
          </a:p>
        </p:txBody>
      </p:sp>
    </p:spTree>
    <p:extLst>
      <p:ext uri="{BB962C8B-B14F-4D97-AF65-F5344CB8AC3E}">
        <p14:creationId xmlns="" xmlns:p14="http://schemas.microsoft.com/office/powerpoint/2010/main" val="3601752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642942"/>
          </a:xfrm>
        </p:spPr>
        <p:txBody>
          <a:bodyPr>
            <a:normAutofit fontScale="90000"/>
          </a:bodyPr>
          <a:lstStyle/>
          <a:p>
            <a:r>
              <a:rPr lang="en-US" b="1" dirty="0" smtClean="0">
                <a:solidFill>
                  <a:srgbClr val="0070C0"/>
                </a:solidFill>
              </a:rPr>
              <a:t>PROCESS</a:t>
            </a:r>
            <a:endParaRPr lang="en-US" dirty="0">
              <a:solidFill>
                <a:srgbClr val="0070C0"/>
              </a:solidFill>
            </a:endParaRPr>
          </a:p>
        </p:txBody>
      </p:sp>
      <p:sp>
        <p:nvSpPr>
          <p:cNvPr id="3" name="Content Placeholder 2"/>
          <p:cNvSpPr>
            <a:spLocks noGrp="1"/>
          </p:cNvSpPr>
          <p:nvPr>
            <p:ph idx="1"/>
          </p:nvPr>
        </p:nvSpPr>
        <p:spPr>
          <a:xfrm>
            <a:off x="323528" y="714356"/>
            <a:ext cx="8280920" cy="5643602"/>
          </a:xfrm>
        </p:spPr>
        <p:txBody>
          <a:bodyPr>
            <a:noAutofit/>
          </a:bodyPr>
          <a:lstStyle/>
          <a:p>
            <a:pPr lvl="0" algn="just"/>
            <a:r>
              <a:rPr lang="en-US" sz="2500" dirty="0"/>
              <a:t>A process is mainly a program in execution where the execution of a process must progress in a sequential order or based on some priority or algorithms</a:t>
            </a:r>
            <a:r>
              <a:rPr lang="en-US" sz="2500" dirty="0" smtClean="0"/>
              <a:t>.</a:t>
            </a:r>
          </a:p>
          <a:p>
            <a:pPr lvl="0" algn="just"/>
            <a:endParaRPr lang="en-US" sz="2500" dirty="0" smtClean="0"/>
          </a:p>
          <a:p>
            <a:pPr lvl="0" algn="just"/>
            <a:r>
              <a:rPr lang="en-US" sz="2500" dirty="0" smtClean="0"/>
              <a:t>In other words,</a:t>
            </a:r>
            <a:r>
              <a:rPr lang="en-US" sz="2500" dirty="0" smtClean="0">
                <a:solidFill>
                  <a:srgbClr val="FF0000"/>
                </a:solidFill>
              </a:rPr>
              <a:t> </a:t>
            </a:r>
            <a:r>
              <a:rPr lang="en-US" sz="2500" dirty="0" smtClean="0"/>
              <a:t>it is an entity that represents the fundamental working that has been assigned to a system.</a:t>
            </a:r>
          </a:p>
          <a:p>
            <a:pPr lvl="0" algn="just"/>
            <a:endParaRPr lang="en-US" sz="2500" dirty="0" smtClean="0"/>
          </a:p>
          <a:p>
            <a:pPr algn="just"/>
            <a:r>
              <a:rPr lang="en-US" sz="2500" dirty="0" smtClean="0"/>
              <a:t>The status of the current activity of a process is represented by the value of the program counter and the contents of the processor’s registers. </a:t>
            </a:r>
          </a:p>
          <a:p>
            <a:pPr algn="just"/>
            <a:endParaRPr lang="en-US" sz="2500" dirty="0" smtClean="0"/>
          </a:p>
          <a:p>
            <a:pPr algn="just"/>
            <a:r>
              <a:rPr lang="en-US" sz="2500" dirty="0" smtClean="0"/>
              <a:t>When a program gets loaded into the memory, it is said to as process. </a:t>
            </a:r>
            <a:endParaRPr lang="en-US" sz="25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6</a:t>
            </a:fld>
            <a:endParaRPr lang="en-US"/>
          </a:p>
        </p:txBody>
      </p:sp>
      <p:sp>
        <p:nvSpPr>
          <p:cNvPr id="6" name="Date Placeholder 5"/>
          <p:cNvSpPr>
            <a:spLocks noGrp="1"/>
          </p:cNvSpPr>
          <p:nvPr>
            <p:ph type="dt" sz="half" idx="10"/>
          </p:nvPr>
        </p:nvSpPr>
        <p:spPr/>
        <p:txBody>
          <a:bodyPr/>
          <a:lstStyle/>
          <a:p>
            <a:fld id="{DDEDC1FA-B164-4C57-BA0E-EB8D0BBBCCC0}" type="datetime4">
              <a:rPr lang="en-US" smtClean="0"/>
              <a:pPr/>
              <a:t>July 26, 2021</a:t>
            </a:fld>
            <a:endParaRPr lang="en-US"/>
          </a:p>
        </p:txBody>
      </p:sp>
    </p:spTree>
    <p:extLst>
      <p:ext uri="{BB962C8B-B14F-4D97-AF65-F5344CB8AC3E}">
        <p14:creationId xmlns="" xmlns:p14="http://schemas.microsoft.com/office/powerpoint/2010/main" val="1189639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25470"/>
          </a:xfrm>
        </p:spPr>
        <p:txBody>
          <a:bodyPr>
            <a:normAutofit fontScale="90000"/>
          </a:bodyPr>
          <a:lstStyle/>
          <a:p>
            <a:r>
              <a:rPr lang="en-US" b="1" dirty="0">
                <a:solidFill>
                  <a:srgbClr val="0070C0"/>
                </a:solidFill>
              </a:rPr>
              <a:t>PROCESS CREATION</a:t>
            </a:r>
            <a:endParaRPr lang="en-US" dirty="0">
              <a:solidFill>
                <a:srgbClr val="0070C0"/>
              </a:solidFill>
            </a:endParaRP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60</a:t>
            </a:fld>
            <a:endParaRPr lang="en-US"/>
          </a:p>
        </p:txBody>
      </p:sp>
      <p:sp>
        <p:nvSpPr>
          <p:cNvPr id="7" name="Date Placeholder 6"/>
          <p:cNvSpPr>
            <a:spLocks noGrp="1"/>
          </p:cNvSpPr>
          <p:nvPr>
            <p:ph type="dt" sz="half" idx="10"/>
          </p:nvPr>
        </p:nvSpPr>
        <p:spPr/>
        <p:txBody>
          <a:bodyPr/>
          <a:lstStyle/>
          <a:p>
            <a:fld id="{2D18A413-566B-4C01-B7C4-63FE4FC932B4}" type="datetime4">
              <a:rPr lang="en-US" smtClean="0"/>
              <a:pPr/>
              <a:t>July 26, 2021</a:t>
            </a:fld>
            <a:endParaRPr lang="en-US"/>
          </a:p>
        </p:txBody>
      </p:sp>
      <p:pic>
        <p:nvPicPr>
          <p:cNvPr id="26626" name="Picture 2" descr="fork"/>
          <p:cNvPicPr>
            <a:picLocks noChangeAspect="1" noChangeArrowheads="1"/>
          </p:cNvPicPr>
          <p:nvPr/>
        </p:nvPicPr>
        <p:blipFill>
          <a:blip r:embed="rId2"/>
          <a:srcRect/>
          <a:stretch>
            <a:fillRect/>
          </a:stretch>
        </p:blipFill>
        <p:spPr bwMode="auto">
          <a:xfrm>
            <a:off x="285720" y="1214422"/>
            <a:ext cx="8215370" cy="4786346"/>
          </a:xfrm>
          <a:prstGeom prst="rect">
            <a:avLst/>
          </a:prstGeom>
          <a:noFill/>
        </p:spPr>
      </p:pic>
    </p:spTree>
    <p:extLst>
      <p:ext uri="{BB962C8B-B14F-4D97-AF65-F5344CB8AC3E}">
        <p14:creationId xmlns="" xmlns:p14="http://schemas.microsoft.com/office/powerpoint/2010/main" val="7045823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61</a:t>
            </a:fld>
            <a:endParaRPr lang="en-US"/>
          </a:p>
        </p:txBody>
      </p:sp>
      <p:pic>
        <p:nvPicPr>
          <p:cNvPr id="1026" name="Picture 2"/>
          <p:cNvPicPr>
            <a:picLocks noChangeAspect="1" noChangeArrowheads="1"/>
          </p:cNvPicPr>
          <p:nvPr/>
        </p:nvPicPr>
        <p:blipFill>
          <a:blip r:embed="rId2"/>
          <a:srcRect/>
          <a:stretch>
            <a:fillRect/>
          </a:stretch>
        </p:blipFill>
        <p:spPr bwMode="auto">
          <a:xfrm>
            <a:off x="714348" y="142852"/>
            <a:ext cx="7286676" cy="627145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714380"/>
          </a:xfrm>
        </p:spPr>
        <p:txBody>
          <a:bodyPr>
            <a:normAutofit fontScale="90000"/>
          </a:bodyPr>
          <a:lstStyle/>
          <a:p>
            <a:r>
              <a:rPr lang="en-US" b="1" dirty="0" smtClean="0">
                <a:solidFill>
                  <a:srgbClr val="0070C0"/>
                </a:solidFill>
              </a:rPr>
              <a:t>PROCESS TERMINATION</a:t>
            </a:r>
            <a:endParaRPr lang="en-US" b="1" dirty="0">
              <a:solidFill>
                <a:srgbClr val="0070C0"/>
              </a:solidFill>
            </a:endParaRPr>
          </a:p>
        </p:txBody>
      </p:sp>
      <p:sp>
        <p:nvSpPr>
          <p:cNvPr id="3" name="Content Placeholder 2"/>
          <p:cNvSpPr>
            <a:spLocks noGrp="1"/>
          </p:cNvSpPr>
          <p:nvPr>
            <p:ph idx="1"/>
          </p:nvPr>
        </p:nvSpPr>
        <p:spPr>
          <a:xfrm>
            <a:off x="467544" y="1000108"/>
            <a:ext cx="8208912" cy="5237204"/>
          </a:xfrm>
        </p:spPr>
        <p:txBody>
          <a:bodyPr>
            <a:normAutofit/>
          </a:bodyPr>
          <a:lstStyle/>
          <a:p>
            <a:pPr algn="just"/>
            <a:r>
              <a:rPr lang="en-US" altLang="en-US" sz="2400" dirty="0"/>
              <a:t>Process executes last statement and then asks the operating system to delete it using the </a:t>
            </a:r>
            <a:r>
              <a:rPr lang="en-US" altLang="en-US" sz="2400" b="1" dirty="0">
                <a:solidFill>
                  <a:srgbClr val="FF0000"/>
                </a:solidFill>
                <a:cs typeface="Courier New" pitchFamily="49" charset="0"/>
              </a:rPr>
              <a:t>exit()</a:t>
            </a:r>
            <a:r>
              <a:rPr lang="en-US" altLang="en-US" sz="2400" dirty="0">
                <a:solidFill>
                  <a:srgbClr val="FF0000"/>
                </a:solidFill>
                <a:cs typeface="Courier New" pitchFamily="49" charset="0"/>
              </a:rPr>
              <a:t> </a:t>
            </a:r>
            <a:r>
              <a:rPr lang="en-US" altLang="en-US" sz="2400" dirty="0">
                <a:cs typeface="Courier New" pitchFamily="49" charset="0"/>
              </a:rPr>
              <a:t>system call.</a:t>
            </a:r>
            <a:endParaRPr lang="en-US" altLang="en-US" sz="2400" dirty="0"/>
          </a:p>
          <a:p>
            <a:pPr lvl="1" algn="just"/>
            <a:r>
              <a:rPr lang="en-US" altLang="en-US" sz="2400" dirty="0"/>
              <a:t>Returns  status data from child to parent </a:t>
            </a:r>
            <a:r>
              <a:rPr lang="en-US" altLang="en-US" sz="2400" dirty="0">
                <a:solidFill>
                  <a:srgbClr val="FF0000"/>
                </a:solidFill>
              </a:rPr>
              <a:t>(via </a:t>
            </a:r>
            <a:r>
              <a:rPr lang="en-US" altLang="en-US" sz="2400" b="1" dirty="0">
                <a:solidFill>
                  <a:srgbClr val="FF0000"/>
                </a:solidFill>
                <a:cs typeface="Courier New" pitchFamily="49" charset="0"/>
              </a:rPr>
              <a:t>wait()</a:t>
            </a:r>
            <a:r>
              <a:rPr lang="en-US" altLang="en-US" sz="2400" dirty="0">
                <a:solidFill>
                  <a:srgbClr val="FF0000"/>
                </a:solidFill>
              </a:rPr>
              <a:t>)</a:t>
            </a:r>
          </a:p>
          <a:p>
            <a:pPr lvl="1" algn="just"/>
            <a:r>
              <a:rPr lang="en-US" altLang="en-US" sz="2400" dirty="0" smtClean="0"/>
              <a:t>Process </a:t>
            </a:r>
            <a:r>
              <a:rPr lang="en-US" altLang="ja-JP" sz="2400" dirty="0" smtClean="0"/>
              <a:t> </a:t>
            </a:r>
            <a:r>
              <a:rPr lang="en-US" altLang="ja-JP" sz="2400" dirty="0"/>
              <a:t>resources are deallocated by operating system</a:t>
            </a:r>
            <a:endParaRPr lang="en-US" altLang="en-US" sz="2400" dirty="0"/>
          </a:p>
          <a:p>
            <a:pPr algn="just"/>
            <a:r>
              <a:rPr lang="en-US" altLang="en-US" sz="2400" dirty="0"/>
              <a:t>Parent may terminate the execution of children processes  using the </a:t>
            </a:r>
            <a:r>
              <a:rPr lang="en-US" altLang="en-US" sz="2400" b="1" dirty="0">
                <a:solidFill>
                  <a:srgbClr val="FF0000"/>
                </a:solidFill>
                <a:cs typeface="Courier New" pitchFamily="49" charset="0"/>
              </a:rPr>
              <a:t>abort()</a:t>
            </a:r>
            <a:r>
              <a:rPr lang="en-US" altLang="en-US" sz="2400" dirty="0">
                <a:solidFill>
                  <a:srgbClr val="FF0000"/>
                </a:solidFill>
                <a:cs typeface="Courier New" pitchFamily="49" charset="0"/>
              </a:rPr>
              <a:t> </a:t>
            </a:r>
            <a:r>
              <a:rPr lang="en-US" altLang="en-US" sz="2400" dirty="0">
                <a:cs typeface="Courier New" pitchFamily="49" charset="0"/>
              </a:rPr>
              <a:t>system call.  Some reasons for doing so:</a:t>
            </a:r>
            <a:endParaRPr lang="en-US" altLang="en-US" sz="2400" dirty="0"/>
          </a:p>
          <a:p>
            <a:pPr lvl="1" algn="just"/>
            <a:r>
              <a:rPr lang="en-US" altLang="en-US" sz="2400" dirty="0"/>
              <a:t>Child has exceeded allocated </a:t>
            </a:r>
            <a:r>
              <a:rPr lang="en-US" altLang="en-US" sz="2400" dirty="0" smtClean="0"/>
              <a:t>resources.</a:t>
            </a:r>
            <a:endParaRPr lang="en-US" altLang="en-US" sz="2400" dirty="0"/>
          </a:p>
          <a:p>
            <a:pPr lvl="1" algn="just"/>
            <a:r>
              <a:rPr lang="en-US" altLang="en-US" sz="2400" dirty="0"/>
              <a:t>Task assigned to child is no longer </a:t>
            </a:r>
            <a:r>
              <a:rPr lang="en-US" altLang="en-US" sz="2400" dirty="0" smtClean="0"/>
              <a:t>required.</a:t>
            </a:r>
            <a:endParaRPr lang="en-US" altLang="en-US" sz="2400" dirty="0"/>
          </a:p>
          <a:p>
            <a:pPr lvl="1" algn="just"/>
            <a:r>
              <a:rPr lang="en-US" altLang="en-US" sz="2400" dirty="0"/>
              <a:t>The parent is exiting and the operating systems does not allow  a child to continue if its parent </a:t>
            </a:r>
            <a:r>
              <a:rPr lang="en-US" altLang="en-US" sz="2400" dirty="0" smtClean="0"/>
              <a:t>terminates.</a:t>
            </a:r>
            <a:endParaRPr lang="en-US" alt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62</a:t>
            </a:fld>
            <a:endParaRPr lang="en-US"/>
          </a:p>
        </p:txBody>
      </p:sp>
      <p:sp>
        <p:nvSpPr>
          <p:cNvPr id="6" name="Date Placeholder 5"/>
          <p:cNvSpPr>
            <a:spLocks noGrp="1"/>
          </p:cNvSpPr>
          <p:nvPr>
            <p:ph type="dt" sz="half" idx="10"/>
          </p:nvPr>
        </p:nvSpPr>
        <p:spPr/>
        <p:txBody>
          <a:bodyPr/>
          <a:lstStyle/>
          <a:p>
            <a:fld id="{53A2B925-929A-4135-B660-FF6158F8B3FB}" type="datetime4">
              <a:rPr lang="en-US" smtClean="0"/>
              <a:pPr/>
              <a:t>July 26, 2021</a:t>
            </a:fld>
            <a:endParaRPr lang="en-US"/>
          </a:p>
        </p:txBody>
      </p:sp>
    </p:spTree>
    <p:extLst>
      <p:ext uri="{BB962C8B-B14F-4D97-AF65-F5344CB8AC3E}">
        <p14:creationId xmlns="" xmlns:p14="http://schemas.microsoft.com/office/powerpoint/2010/main" val="5547615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rmAutofit fontScale="90000"/>
          </a:bodyPr>
          <a:lstStyle/>
          <a:p>
            <a:r>
              <a:rPr lang="en-US" b="1" dirty="0" smtClean="0">
                <a:solidFill>
                  <a:srgbClr val="0070C0"/>
                </a:solidFill>
              </a:rPr>
              <a:t>PROCESS TERMINATION</a:t>
            </a:r>
            <a:endParaRPr lang="en-US" dirty="0"/>
          </a:p>
        </p:txBody>
      </p:sp>
      <p:sp>
        <p:nvSpPr>
          <p:cNvPr id="3" name="Content Placeholder 2"/>
          <p:cNvSpPr>
            <a:spLocks noGrp="1"/>
          </p:cNvSpPr>
          <p:nvPr>
            <p:ph idx="1"/>
          </p:nvPr>
        </p:nvSpPr>
        <p:spPr>
          <a:xfrm>
            <a:off x="457200" y="928670"/>
            <a:ext cx="8229600" cy="5197493"/>
          </a:xfrm>
        </p:spPr>
        <p:txBody>
          <a:bodyPr>
            <a:normAutofit/>
          </a:bodyPr>
          <a:lstStyle/>
          <a:p>
            <a:pPr algn="just"/>
            <a:r>
              <a:rPr lang="en-US" sz="2400" dirty="0" smtClean="0"/>
              <a:t>Some systems do not allow a child to exist if its parent has terminated. </a:t>
            </a:r>
          </a:p>
          <a:p>
            <a:pPr algn="just"/>
            <a:r>
              <a:rPr lang="en-US" sz="2400" dirty="0" smtClean="0"/>
              <a:t>In such systems, if a process terminates (either normally or abnormally), then all its children must also be terminated. </a:t>
            </a:r>
          </a:p>
          <a:p>
            <a:pPr algn="just"/>
            <a:r>
              <a:rPr lang="en-US" sz="2400" dirty="0" smtClean="0"/>
              <a:t>This phenomenon, referred to as </a:t>
            </a:r>
            <a:r>
              <a:rPr lang="en-US" sz="2400" b="1" dirty="0" smtClean="0"/>
              <a:t>cascading termination</a:t>
            </a:r>
            <a:r>
              <a:rPr lang="en-US" sz="2400" dirty="0" smtClean="0"/>
              <a:t>, is normally initiated by the operating system.</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571504"/>
          </a:xfrm>
        </p:spPr>
        <p:txBody>
          <a:bodyPr>
            <a:normAutofit fontScale="90000"/>
          </a:bodyPr>
          <a:lstStyle/>
          <a:p>
            <a:r>
              <a:rPr lang="en-US" b="1" dirty="0">
                <a:solidFill>
                  <a:srgbClr val="0070C0"/>
                </a:solidFill>
              </a:rPr>
              <a:t>COOPERATING PROCESSES</a:t>
            </a:r>
            <a:endParaRPr lang="en-US" dirty="0">
              <a:solidFill>
                <a:srgbClr val="0070C0"/>
              </a:solidFill>
            </a:endParaRPr>
          </a:p>
        </p:txBody>
      </p:sp>
      <p:sp>
        <p:nvSpPr>
          <p:cNvPr id="3" name="Content Placeholder 2"/>
          <p:cNvSpPr>
            <a:spLocks noGrp="1"/>
          </p:cNvSpPr>
          <p:nvPr>
            <p:ph idx="1"/>
          </p:nvPr>
        </p:nvSpPr>
        <p:spPr>
          <a:xfrm>
            <a:off x="428596" y="642918"/>
            <a:ext cx="8229600" cy="5882426"/>
          </a:xfrm>
        </p:spPr>
        <p:txBody>
          <a:bodyPr>
            <a:noAutofit/>
          </a:bodyPr>
          <a:lstStyle/>
          <a:p>
            <a:pPr algn="just"/>
            <a:r>
              <a:rPr lang="en-US" sz="2400" dirty="0" smtClean="0"/>
              <a:t>Processes executing concurrently in the operating system may be either independent processes or cooperating processes. </a:t>
            </a:r>
          </a:p>
          <a:p>
            <a:pPr algn="just"/>
            <a:r>
              <a:rPr lang="en-US" sz="2400" dirty="0" smtClean="0"/>
              <a:t>A process is </a:t>
            </a:r>
            <a:r>
              <a:rPr lang="en-US" sz="2400" b="1" i="1" dirty="0" smtClean="0"/>
              <a:t>independent if it does </a:t>
            </a:r>
            <a:r>
              <a:rPr lang="en-US" sz="2400" dirty="0" smtClean="0"/>
              <a:t>not share data with any other processes executing in the system. </a:t>
            </a:r>
          </a:p>
          <a:p>
            <a:pPr algn="just"/>
            <a:r>
              <a:rPr lang="en-US" sz="2400" dirty="0" smtClean="0"/>
              <a:t>A process is </a:t>
            </a:r>
            <a:r>
              <a:rPr lang="en-US" sz="2400" b="1" i="1" dirty="0" smtClean="0"/>
              <a:t>cooperating if it can affect or be affected by the other processes executing </a:t>
            </a:r>
            <a:r>
              <a:rPr lang="en-US" sz="2400" dirty="0" smtClean="0"/>
              <a:t>in the system. Clearly, any process that shares data with other processes is a cooperating  process.</a:t>
            </a:r>
          </a:p>
          <a:p>
            <a:pPr algn="just"/>
            <a:r>
              <a:rPr lang="en-US" sz="2400" dirty="0" smtClean="0"/>
              <a:t>There are several reasons for providing an environment that allows process cooperation:</a:t>
            </a:r>
            <a:endParaRPr lang="en-US" sz="2000" dirty="0"/>
          </a:p>
          <a:p>
            <a:pPr lvl="1" algn="just"/>
            <a:r>
              <a:rPr lang="en-US" sz="2300" b="1" dirty="0" smtClean="0"/>
              <a:t>Information Sharing</a:t>
            </a:r>
          </a:p>
          <a:p>
            <a:pPr lvl="1" algn="just"/>
            <a:r>
              <a:rPr lang="en-US" sz="2300" b="1" dirty="0" smtClean="0"/>
              <a:t>Computation Speedup</a:t>
            </a:r>
          </a:p>
          <a:p>
            <a:pPr lvl="1" algn="just"/>
            <a:r>
              <a:rPr lang="en-US" sz="2300" b="1" dirty="0" smtClean="0"/>
              <a:t>Modularity</a:t>
            </a:r>
          </a:p>
          <a:p>
            <a:pPr lvl="1" algn="just"/>
            <a:r>
              <a:rPr lang="en-US" sz="2300" b="1" dirty="0" smtClean="0"/>
              <a:t>Convenience</a:t>
            </a:r>
          </a:p>
          <a:p>
            <a:pPr lvl="1" algn="just"/>
            <a:r>
              <a:rPr lang="en-US" sz="2300" b="1" dirty="0" smtClean="0"/>
              <a:t>Buffer</a:t>
            </a:r>
          </a:p>
          <a:p>
            <a:pPr lvl="1" algn="just"/>
            <a:endParaRPr lang="en-US" sz="2400" dirty="0"/>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64</a:t>
            </a:fld>
            <a:endParaRPr lang="en-US"/>
          </a:p>
        </p:txBody>
      </p:sp>
      <p:sp>
        <p:nvSpPr>
          <p:cNvPr id="6" name="Date Placeholder 5"/>
          <p:cNvSpPr>
            <a:spLocks noGrp="1"/>
          </p:cNvSpPr>
          <p:nvPr>
            <p:ph type="dt" sz="half" idx="10"/>
          </p:nvPr>
        </p:nvSpPr>
        <p:spPr/>
        <p:txBody>
          <a:bodyPr/>
          <a:lstStyle/>
          <a:p>
            <a:fld id="{7F1C7CAB-B27D-4712-B2EF-D4717D1BBB7C}" type="datetime4">
              <a:rPr lang="en-US" smtClean="0"/>
              <a:pPr/>
              <a:t>July 26, 2021</a:t>
            </a:fld>
            <a:endParaRPr lang="en-US"/>
          </a:p>
        </p:txBody>
      </p:sp>
    </p:spTree>
    <p:extLst>
      <p:ext uri="{BB962C8B-B14F-4D97-AF65-F5344CB8AC3E}">
        <p14:creationId xmlns="" xmlns:p14="http://schemas.microsoft.com/office/powerpoint/2010/main" val="22898239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582594"/>
          </a:xfrm>
        </p:spPr>
        <p:txBody>
          <a:bodyPr>
            <a:normAutofit fontScale="90000"/>
          </a:bodyPr>
          <a:lstStyle/>
          <a:p>
            <a:r>
              <a:rPr lang="en-US" b="1" dirty="0">
                <a:solidFill>
                  <a:srgbClr val="0070C0"/>
                </a:solidFill>
              </a:rPr>
              <a:t>COOPERATING PROCESSES</a:t>
            </a:r>
            <a:endParaRPr lang="en-US" dirty="0">
              <a:solidFill>
                <a:srgbClr val="0070C0"/>
              </a:solidFill>
            </a:endParaRPr>
          </a:p>
        </p:txBody>
      </p:sp>
      <p:sp>
        <p:nvSpPr>
          <p:cNvPr id="3" name="Content Placeholder 2"/>
          <p:cNvSpPr>
            <a:spLocks noGrp="1"/>
          </p:cNvSpPr>
          <p:nvPr>
            <p:ph idx="1"/>
          </p:nvPr>
        </p:nvSpPr>
        <p:spPr>
          <a:xfrm>
            <a:off x="457200" y="785794"/>
            <a:ext cx="8435280" cy="5786478"/>
          </a:xfrm>
        </p:spPr>
        <p:txBody>
          <a:bodyPr>
            <a:noAutofit/>
          </a:bodyPr>
          <a:lstStyle/>
          <a:p>
            <a:pPr lvl="0"/>
            <a:r>
              <a:rPr lang="en-US" sz="2600" b="1" dirty="0" smtClean="0"/>
              <a:t>Information Sharing:</a:t>
            </a:r>
            <a:endParaRPr lang="en-US" sz="2600" dirty="0" smtClean="0"/>
          </a:p>
          <a:p>
            <a:pPr lvl="1" algn="just"/>
            <a:r>
              <a:rPr lang="en-US" sz="2600" dirty="0" smtClean="0"/>
              <a:t>Since </a:t>
            </a:r>
            <a:r>
              <a:rPr lang="en-US" sz="2600" dirty="0"/>
              <a:t>several users may be interested in the same piece of information (for instance, a shared file), we must provide an environment to allow concurrent access to such information</a:t>
            </a:r>
            <a:r>
              <a:rPr lang="en-US" sz="2600" dirty="0" smtClean="0"/>
              <a:t>.</a:t>
            </a:r>
          </a:p>
          <a:p>
            <a:pPr lvl="1" algn="just"/>
            <a:endParaRPr lang="en-US" sz="2600" dirty="0"/>
          </a:p>
          <a:p>
            <a:pPr lvl="0" algn="just"/>
            <a:r>
              <a:rPr lang="en-US" sz="2600" b="1" dirty="0" smtClean="0"/>
              <a:t>Computation Speedup:</a:t>
            </a:r>
            <a:endParaRPr lang="en-US" sz="2600" dirty="0" smtClean="0"/>
          </a:p>
          <a:p>
            <a:pPr lvl="1" algn="just"/>
            <a:r>
              <a:rPr lang="en-US" sz="2600" dirty="0" smtClean="0"/>
              <a:t>If </a:t>
            </a:r>
            <a:r>
              <a:rPr lang="en-US" sz="2600" dirty="0"/>
              <a:t>we want a particular task to run faster, we must break it into subtasks, each of which will be executing in parallel with the others</a:t>
            </a:r>
            <a:r>
              <a:rPr lang="en-US" sz="2600" dirty="0" smtClean="0"/>
              <a:t>. </a:t>
            </a:r>
          </a:p>
          <a:p>
            <a:pPr lvl="1" algn="just"/>
            <a:r>
              <a:rPr lang="en-US" sz="2600" dirty="0" smtClean="0"/>
              <a:t>Notice that such a speedup can be achieved only if the computer has multiple processing cores.</a:t>
            </a:r>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65</a:t>
            </a:fld>
            <a:endParaRPr lang="en-US"/>
          </a:p>
        </p:txBody>
      </p:sp>
      <p:sp>
        <p:nvSpPr>
          <p:cNvPr id="6" name="Date Placeholder 5"/>
          <p:cNvSpPr>
            <a:spLocks noGrp="1"/>
          </p:cNvSpPr>
          <p:nvPr>
            <p:ph type="dt" sz="half" idx="10"/>
          </p:nvPr>
        </p:nvSpPr>
        <p:spPr/>
        <p:txBody>
          <a:bodyPr/>
          <a:lstStyle/>
          <a:p>
            <a:fld id="{4705213A-6B19-431D-B6C7-66EC08AFA58F}" type="datetime4">
              <a:rPr lang="en-US" smtClean="0"/>
              <a:pPr/>
              <a:t>July 26, 2021</a:t>
            </a:fld>
            <a:endParaRPr lang="en-US" dirty="0"/>
          </a:p>
        </p:txBody>
      </p:sp>
    </p:spTree>
    <p:extLst>
      <p:ext uri="{BB962C8B-B14F-4D97-AF65-F5344CB8AC3E}">
        <p14:creationId xmlns="" xmlns:p14="http://schemas.microsoft.com/office/powerpoint/2010/main" val="24230217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582594"/>
          </a:xfrm>
        </p:spPr>
        <p:txBody>
          <a:bodyPr>
            <a:normAutofit fontScale="90000"/>
          </a:bodyPr>
          <a:lstStyle/>
          <a:p>
            <a:r>
              <a:rPr lang="en-US" b="1" dirty="0">
                <a:solidFill>
                  <a:srgbClr val="0070C0"/>
                </a:solidFill>
              </a:rPr>
              <a:t>COOPERATING PROCESSES</a:t>
            </a:r>
            <a:endParaRPr lang="en-US" dirty="0">
              <a:solidFill>
                <a:srgbClr val="0070C0"/>
              </a:solidFill>
            </a:endParaRPr>
          </a:p>
        </p:txBody>
      </p:sp>
      <p:sp>
        <p:nvSpPr>
          <p:cNvPr id="3" name="Content Placeholder 2"/>
          <p:cNvSpPr>
            <a:spLocks noGrp="1"/>
          </p:cNvSpPr>
          <p:nvPr>
            <p:ph idx="1"/>
          </p:nvPr>
        </p:nvSpPr>
        <p:spPr>
          <a:xfrm>
            <a:off x="457200" y="857232"/>
            <a:ext cx="8435280" cy="5740690"/>
          </a:xfrm>
        </p:spPr>
        <p:txBody>
          <a:bodyPr>
            <a:noAutofit/>
          </a:bodyPr>
          <a:lstStyle/>
          <a:p>
            <a:pPr lvl="0" algn="just"/>
            <a:r>
              <a:rPr lang="en-US" sz="2600" b="1" dirty="0" smtClean="0"/>
              <a:t>Modularity:</a:t>
            </a:r>
            <a:endParaRPr lang="en-US" sz="2600" dirty="0" smtClean="0"/>
          </a:p>
          <a:p>
            <a:pPr lvl="1" algn="just"/>
            <a:r>
              <a:rPr lang="en-US" sz="2600" dirty="0" smtClean="0"/>
              <a:t>We </a:t>
            </a:r>
            <a:r>
              <a:rPr lang="en-US" sz="2600" dirty="0"/>
              <a:t>may want to construct the system in a modular fashion, dividing the system functions into separate processes or </a:t>
            </a:r>
            <a:r>
              <a:rPr lang="en-US" sz="2600" dirty="0" smtClean="0"/>
              <a:t>threads.</a:t>
            </a:r>
          </a:p>
          <a:p>
            <a:pPr lvl="1" algn="just"/>
            <a:endParaRPr lang="en-US" sz="2600" dirty="0" smtClean="0"/>
          </a:p>
          <a:p>
            <a:pPr lvl="0" algn="just"/>
            <a:r>
              <a:rPr lang="en-US" sz="2600" b="1" dirty="0" smtClean="0"/>
              <a:t>Convenience:</a:t>
            </a:r>
          </a:p>
          <a:p>
            <a:pPr lvl="1" algn="just"/>
            <a:r>
              <a:rPr lang="en-US" sz="2600" dirty="0" smtClean="0"/>
              <a:t>There are many tasks that a user needs to do such as compiling, printing, editing etc. It is convenient if these tasks can be managed by cooperating processes.</a:t>
            </a:r>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66</a:t>
            </a:fld>
            <a:endParaRPr lang="en-US"/>
          </a:p>
        </p:txBody>
      </p:sp>
      <p:sp>
        <p:nvSpPr>
          <p:cNvPr id="6" name="Date Placeholder 5"/>
          <p:cNvSpPr>
            <a:spLocks noGrp="1"/>
          </p:cNvSpPr>
          <p:nvPr>
            <p:ph type="dt" sz="half" idx="10"/>
          </p:nvPr>
        </p:nvSpPr>
        <p:spPr/>
        <p:txBody>
          <a:bodyPr/>
          <a:lstStyle/>
          <a:p>
            <a:fld id="{4705213A-6B19-431D-B6C7-66EC08AFA58F}" type="datetime4">
              <a:rPr lang="en-US" smtClean="0"/>
              <a:pPr/>
              <a:t>July 26, 2021</a:t>
            </a:fld>
            <a:endParaRPr lang="en-US" dirty="0"/>
          </a:p>
        </p:txBody>
      </p:sp>
    </p:spTree>
    <p:extLst>
      <p:ext uri="{BB962C8B-B14F-4D97-AF65-F5344CB8AC3E}">
        <p14:creationId xmlns="" xmlns:p14="http://schemas.microsoft.com/office/powerpoint/2010/main" val="24230217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67</a:t>
            </a:fld>
            <a:endParaRPr lang="en-US"/>
          </a:p>
        </p:txBody>
      </p:sp>
      <p:pic>
        <p:nvPicPr>
          <p:cNvPr id="7" name="Picture 6">
            <a:extLst>
              <a:ext uri="{FF2B5EF4-FFF2-40B4-BE49-F238E27FC236}">
                <a16:creationId xmlns="" xmlns:a16="http://schemas.microsoft.com/office/drawing/2014/main" id="{C712F13D-DC81-4A2C-84EB-660B7BD2A9E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158" y="324992"/>
            <a:ext cx="8072494" cy="596152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68</a:t>
            </a:fld>
            <a:endParaRPr lang="en-US"/>
          </a:p>
        </p:txBody>
      </p:sp>
      <p:pic>
        <p:nvPicPr>
          <p:cNvPr id="7" name="Picture 6">
            <a:extLst>
              <a:ext uri="{FF2B5EF4-FFF2-40B4-BE49-F238E27FC236}">
                <a16:creationId xmlns="" xmlns:a16="http://schemas.microsoft.com/office/drawing/2014/main" id="{075F4128-8C99-4E25-8DCB-67A849C86DBF}"/>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85720" y="279401"/>
            <a:ext cx="8072494" cy="607855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69</a:t>
            </a:fld>
            <a:endParaRPr lang="en-US"/>
          </a:p>
        </p:txBody>
      </p:sp>
      <p:pic>
        <p:nvPicPr>
          <p:cNvPr id="7" name="Picture 6">
            <a:extLst>
              <a:ext uri="{FF2B5EF4-FFF2-40B4-BE49-F238E27FC236}">
                <a16:creationId xmlns="" xmlns:a16="http://schemas.microsoft.com/office/drawing/2014/main" id="{EA2DBC43-5777-4760-9DAA-50D7011045F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85720" y="285728"/>
            <a:ext cx="8001056" cy="60789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654032"/>
          </a:xfrm>
        </p:spPr>
        <p:txBody>
          <a:bodyPr>
            <a:normAutofit fontScale="90000"/>
          </a:bodyPr>
          <a:lstStyle/>
          <a:p>
            <a:r>
              <a:rPr lang="en-US" b="1" dirty="0" smtClean="0">
                <a:solidFill>
                  <a:srgbClr val="0070C0"/>
                </a:solidFill>
              </a:rPr>
              <a:t>PROCESSES</a:t>
            </a:r>
            <a:endParaRPr lang="en-US" dirty="0">
              <a:solidFill>
                <a:srgbClr val="0070C0"/>
              </a:solidFill>
            </a:endParaRP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7</a:t>
            </a:fld>
            <a:endParaRPr lang="en-US"/>
          </a:p>
        </p:txBody>
      </p:sp>
      <p:pic>
        <p:nvPicPr>
          <p:cNvPr id="6" name="Content Placeholder 5" descr="Process Components"/>
          <p:cNvPicPr>
            <a:picLocks noGrp="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57158" y="928670"/>
            <a:ext cx="3556386" cy="5094898"/>
          </a:xfrm>
          <a:prstGeom prst="rect">
            <a:avLst/>
          </a:prstGeom>
          <a:noFill/>
          <a:ln>
            <a:noFill/>
          </a:ln>
        </p:spPr>
      </p:pic>
      <p:sp>
        <p:nvSpPr>
          <p:cNvPr id="7" name="Date Placeholder 6"/>
          <p:cNvSpPr>
            <a:spLocks noGrp="1"/>
          </p:cNvSpPr>
          <p:nvPr>
            <p:ph type="dt" sz="half" idx="10"/>
          </p:nvPr>
        </p:nvSpPr>
        <p:spPr/>
        <p:txBody>
          <a:bodyPr/>
          <a:lstStyle/>
          <a:p>
            <a:fld id="{C8171A2A-164B-4D9D-81A4-B11F582F1DAF}" type="datetime4">
              <a:rPr lang="en-US" smtClean="0"/>
              <a:pPr/>
              <a:t>July 26, 2021</a:t>
            </a:fld>
            <a:endParaRPr lang="en-US"/>
          </a:p>
        </p:txBody>
      </p:sp>
      <p:sp>
        <p:nvSpPr>
          <p:cNvPr id="8" name="Rectangle 7"/>
          <p:cNvSpPr/>
          <p:nvPr/>
        </p:nvSpPr>
        <p:spPr>
          <a:xfrm>
            <a:off x="4000528" y="1242373"/>
            <a:ext cx="4929190" cy="4472643"/>
          </a:xfrm>
          <a:prstGeom prst="rect">
            <a:avLst/>
          </a:prstGeom>
        </p:spPr>
        <p:txBody>
          <a:bodyPr wrap="square">
            <a:spAutoFit/>
          </a:bodyPr>
          <a:lstStyle/>
          <a:p>
            <a:pPr algn="just"/>
            <a:r>
              <a:rPr lang="en-US" sz="2000" dirty="0" smtClean="0"/>
              <a:t>The memory layout of a process is divided into multiple sections:</a:t>
            </a:r>
          </a:p>
          <a:p>
            <a:pPr algn="just"/>
            <a:endParaRPr lang="en-US" sz="2000" b="1" dirty="0" smtClean="0">
              <a:solidFill>
                <a:srgbClr val="0070C0"/>
              </a:solidFill>
            </a:endParaRPr>
          </a:p>
          <a:p>
            <a:pPr algn="just">
              <a:buFont typeface="Arial" pitchFamily="34" charset="0"/>
              <a:buChar char="•"/>
            </a:pPr>
            <a:r>
              <a:rPr lang="en-US" sz="2000" b="1" dirty="0" smtClean="0">
                <a:solidFill>
                  <a:srgbClr val="0070C0"/>
                </a:solidFill>
              </a:rPr>
              <a:t>Text section</a:t>
            </a:r>
            <a:r>
              <a:rPr lang="en-US" sz="2000" dirty="0" smtClean="0"/>
              <a:t>—the executable code</a:t>
            </a:r>
          </a:p>
          <a:p>
            <a:pPr algn="just">
              <a:buFont typeface="Arial" pitchFamily="34" charset="0"/>
              <a:buChar char="•"/>
            </a:pPr>
            <a:endParaRPr lang="en-US" sz="2000" dirty="0" smtClean="0"/>
          </a:p>
          <a:p>
            <a:pPr algn="just">
              <a:buFont typeface="Arial" pitchFamily="34" charset="0"/>
              <a:buChar char="•"/>
            </a:pPr>
            <a:r>
              <a:rPr lang="en-US" sz="2000" b="1" dirty="0" smtClean="0">
                <a:solidFill>
                  <a:srgbClr val="0070C0"/>
                </a:solidFill>
              </a:rPr>
              <a:t>Data section</a:t>
            </a:r>
            <a:r>
              <a:rPr lang="en-US" sz="2000" dirty="0" smtClean="0"/>
              <a:t>—global variables</a:t>
            </a:r>
          </a:p>
          <a:p>
            <a:pPr algn="just">
              <a:buFont typeface="Arial" pitchFamily="34" charset="0"/>
              <a:buChar char="•"/>
            </a:pPr>
            <a:endParaRPr lang="en-US" sz="2000" dirty="0" smtClean="0"/>
          </a:p>
          <a:p>
            <a:pPr algn="just">
              <a:buFont typeface="Arial" pitchFamily="34" charset="0"/>
              <a:buChar char="•"/>
            </a:pPr>
            <a:r>
              <a:rPr lang="en-US" sz="2000" b="1" dirty="0" smtClean="0">
                <a:solidFill>
                  <a:srgbClr val="0070C0"/>
                </a:solidFill>
              </a:rPr>
              <a:t>Heap section</a:t>
            </a:r>
            <a:r>
              <a:rPr lang="en-US" sz="2000" dirty="0" smtClean="0"/>
              <a:t>—memory that is dynamically allocated during program run time.</a:t>
            </a:r>
          </a:p>
          <a:p>
            <a:pPr algn="just">
              <a:buFont typeface="Arial" pitchFamily="34" charset="0"/>
              <a:buChar char="•"/>
            </a:pPr>
            <a:endParaRPr lang="en-US" sz="2000" dirty="0" smtClean="0"/>
          </a:p>
          <a:p>
            <a:pPr algn="just">
              <a:buFont typeface="Arial" pitchFamily="34" charset="0"/>
              <a:buChar char="•"/>
            </a:pPr>
            <a:r>
              <a:rPr lang="en-US" sz="2000" b="1" dirty="0" smtClean="0">
                <a:solidFill>
                  <a:srgbClr val="0070C0"/>
                </a:solidFill>
              </a:rPr>
              <a:t>Stack section</a:t>
            </a:r>
            <a:r>
              <a:rPr lang="en-US" sz="2000" dirty="0" smtClean="0"/>
              <a:t>—temporary data storage when invoking functions (such as function parameters, return addresses, and local variables)</a:t>
            </a:r>
            <a:endParaRPr lang="en-US" sz="2000" dirty="0"/>
          </a:p>
        </p:txBody>
      </p:sp>
      <p:sp>
        <p:nvSpPr>
          <p:cNvPr id="9" name="Rectangle 8"/>
          <p:cNvSpPr/>
          <p:nvPr/>
        </p:nvSpPr>
        <p:spPr>
          <a:xfrm>
            <a:off x="571472" y="6000768"/>
            <a:ext cx="3153299" cy="369332"/>
          </a:xfrm>
          <a:prstGeom prst="rect">
            <a:avLst/>
          </a:prstGeom>
        </p:spPr>
        <p:txBody>
          <a:bodyPr wrap="square">
            <a:spAutoFit/>
          </a:bodyPr>
          <a:lstStyle/>
          <a:p>
            <a:pPr algn="just"/>
            <a:r>
              <a:rPr lang="en-US" b="1" dirty="0" smtClean="0"/>
              <a:t>Layout of a process in memory</a:t>
            </a:r>
            <a:endParaRPr lang="en-US" b="1" dirty="0"/>
          </a:p>
        </p:txBody>
      </p:sp>
    </p:spTree>
    <p:extLst>
      <p:ext uri="{BB962C8B-B14F-4D97-AF65-F5344CB8AC3E}">
        <p14:creationId xmlns="" xmlns:p14="http://schemas.microsoft.com/office/powerpoint/2010/main" val="4717920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70</a:t>
            </a:fld>
            <a:endParaRPr lang="en-US"/>
          </a:p>
        </p:txBody>
      </p:sp>
      <p:pic>
        <p:nvPicPr>
          <p:cNvPr id="7" name="Picture 6">
            <a:extLst>
              <a:ext uri="{FF2B5EF4-FFF2-40B4-BE49-F238E27FC236}">
                <a16:creationId xmlns="" xmlns:a16="http://schemas.microsoft.com/office/drawing/2014/main" id="{2E6B14D9-A844-4D29-B31D-285719DE3874}"/>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85720" y="161553"/>
            <a:ext cx="8001056" cy="619640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71</a:t>
            </a:fld>
            <a:endParaRPr lang="en-US"/>
          </a:p>
        </p:txBody>
      </p:sp>
      <p:pic>
        <p:nvPicPr>
          <p:cNvPr id="7" name="Picture 6">
            <a:extLst>
              <a:ext uri="{FF2B5EF4-FFF2-40B4-BE49-F238E27FC236}">
                <a16:creationId xmlns="" xmlns:a16="http://schemas.microsoft.com/office/drawing/2014/main" id="{307D2157-351E-4619-90E2-2B10094B6E3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85720" y="225292"/>
            <a:ext cx="8215370" cy="584691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rmAutofit fontScale="90000"/>
          </a:bodyPr>
          <a:lstStyle/>
          <a:p>
            <a:r>
              <a:rPr lang="en-US" b="1" dirty="0" smtClean="0">
                <a:solidFill>
                  <a:srgbClr val="0070C0"/>
                </a:solidFill>
              </a:rPr>
              <a:t>Buffering</a:t>
            </a:r>
            <a:endParaRPr lang="en-US" b="1" dirty="0">
              <a:solidFill>
                <a:srgbClr val="0070C0"/>
              </a:solidFill>
            </a:endParaRPr>
          </a:p>
        </p:txBody>
      </p:sp>
      <p:sp>
        <p:nvSpPr>
          <p:cNvPr id="3" name="Content Placeholder 2"/>
          <p:cNvSpPr>
            <a:spLocks noGrp="1"/>
          </p:cNvSpPr>
          <p:nvPr>
            <p:ph idx="1"/>
          </p:nvPr>
        </p:nvSpPr>
        <p:spPr>
          <a:xfrm>
            <a:off x="457200" y="785794"/>
            <a:ext cx="8229600" cy="5572164"/>
          </a:xfrm>
        </p:spPr>
        <p:txBody>
          <a:bodyPr>
            <a:noAutofit/>
          </a:bodyPr>
          <a:lstStyle/>
          <a:p>
            <a:pPr algn="just"/>
            <a:r>
              <a:rPr lang="en-US" sz="2300" dirty="0" smtClean="0"/>
              <a:t>Whether communication is direct or indirect, messages exchanged by communicating processes reside in a temporary queue. Basically, such queues can be implemented in three ways:</a:t>
            </a:r>
          </a:p>
          <a:p>
            <a:pPr lvl="1" algn="just"/>
            <a:r>
              <a:rPr lang="en-US" sz="2300" b="1" dirty="0" smtClean="0"/>
              <a:t>Zero capacity: The queue has a maximum length of zero; thus, the link </a:t>
            </a:r>
            <a:r>
              <a:rPr lang="en-US" sz="2300" dirty="0" smtClean="0"/>
              <a:t>cannot have any messages waiting in it. In this case, the sender must block until the recipient receives the message.</a:t>
            </a:r>
          </a:p>
          <a:p>
            <a:pPr lvl="1" algn="just"/>
            <a:r>
              <a:rPr lang="en-US" sz="2300" b="1" dirty="0" smtClean="0"/>
              <a:t>Bounded capacity: The queue has finite length </a:t>
            </a:r>
            <a:r>
              <a:rPr lang="en-US" sz="2300" b="1" i="1" dirty="0" smtClean="0"/>
              <a:t>n; thus, </a:t>
            </a:r>
            <a:r>
              <a:rPr lang="en-US" sz="2300" b="1" i="1" dirty="0" err="1" smtClean="0"/>
              <a:t>atmost</a:t>
            </a:r>
            <a:r>
              <a:rPr lang="en-US" sz="2300" b="1" i="1" dirty="0" smtClean="0"/>
              <a:t> n messages </a:t>
            </a:r>
            <a:r>
              <a:rPr lang="en-US" sz="2300" dirty="0" smtClean="0"/>
              <a:t>can reside in it. If the queue is not full when a new message is sent, the message is placed in the queue (either the message is copied or a pointer to the message is kept), and the sender can continue execution without waiting. If the link is full, the sender must block until space is available in the queue.</a:t>
            </a:r>
            <a:endParaRPr lang="en-US" sz="23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Autofit/>
          </a:bodyPr>
          <a:lstStyle/>
          <a:p>
            <a:pPr algn="just"/>
            <a:r>
              <a:rPr lang="en-US" sz="2400" b="1" dirty="0" smtClean="0"/>
              <a:t>Unbounded capacity: The queue’s length is potentially infinite; thus, any </a:t>
            </a:r>
            <a:r>
              <a:rPr lang="en-US" sz="2400" dirty="0" smtClean="0"/>
              <a:t>number of messages can wait in it. The sender never blocks. </a:t>
            </a:r>
          </a:p>
          <a:p>
            <a:pPr algn="just"/>
            <a:endParaRPr lang="en-US" sz="2400" dirty="0" smtClean="0"/>
          </a:p>
          <a:p>
            <a:pPr algn="just"/>
            <a:r>
              <a:rPr lang="en-US" sz="2400" dirty="0" smtClean="0"/>
              <a:t>The zero-capacity case is sometimes referred to as a message system with no buffering. The other cases are referred to as systems with automatic buffering.</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Autofit/>
          </a:bodyPr>
          <a:lstStyle/>
          <a:p>
            <a:pPr algn="just"/>
            <a:r>
              <a:rPr lang="en-US" sz="2400" dirty="0" smtClean="0"/>
              <a:t>Cooperating processes require an </a:t>
            </a:r>
            <a:r>
              <a:rPr lang="en-US" sz="2400" b="1" dirty="0" err="1" smtClean="0"/>
              <a:t>interprocess</a:t>
            </a:r>
            <a:r>
              <a:rPr lang="en-US" sz="2400" b="1" dirty="0" smtClean="0"/>
              <a:t> communication (IPC) </a:t>
            </a:r>
            <a:r>
              <a:rPr lang="en-US" sz="2400" dirty="0" smtClean="0"/>
              <a:t>mechanism that will allow them to exchange data— that is, send data to and receive data from each other. There are two fundamental models of </a:t>
            </a:r>
            <a:r>
              <a:rPr lang="en-US" sz="2400" dirty="0" err="1" smtClean="0"/>
              <a:t>interprocess</a:t>
            </a:r>
            <a:r>
              <a:rPr lang="en-US" sz="2400" dirty="0" smtClean="0"/>
              <a:t> communication: </a:t>
            </a:r>
          </a:p>
          <a:p>
            <a:pPr lvl="1" algn="just"/>
            <a:r>
              <a:rPr lang="en-US" sz="2000" b="1" dirty="0" smtClean="0"/>
              <a:t>shared memory and </a:t>
            </a:r>
          </a:p>
          <a:p>
            <a:pPr lvl="1" algn="just"/>
            <a:r>
              <a:rPr lang="en-US" sz="2000" b="1" dirty="0" smtClean="0"/>
              <a:t>message passing</a:t>
            </a:r>
          </a:p>
          <a:p>
            <a:pPr algn="just"/>
            <a:r>
              <a:rPr lang="en-US" sz="2400" dirty="0" smtClean="0"/>
              <a:t>In the shared-memory model, a region of memory that is shared by the cooperating processes is established. Processes can then exchange information by reading and writing data to the shared region. </a:t>
            </a:r>
          </a:p>
          <a:p>
            <a:pPr algn="just"/>
            <a:r>
              <a:rPr lang="en-US" sz="2400" dirty="0" smtClean="0"/>
              <a:t>In the message-passing model, communication takes place by means of messages exchanged between the cooperating processes.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75</a:t>
            </a:fld>
            <a:endParaRPr lang="en-US"/>
          </a:p>
        </p:txBody>
      </p:sp>
      <p:pic>
        <p:nvPicPr>
          <p:cNvPr id="2050" name="Picture 2"/>
          <p:cNvPicPr>
            <a:picLocks noChangeAspect="1" noChangeArrowheads="1"/>
          </p:cNvPicPr>
          <p:nvPr/>
        </p:nvPicPr>
        <p:blipFill>
          <a:blip r:embed="rId2"/>
          <a:srcRect/>
          <a:stretch>
            <a:fillRect/>
          </a:stretch>
        </p:blipFill>
        <p:spPr bwMode="auto">
          <a:xfrm>
            <a:off x="714348" y="500042"/>
            <a:ext cx="7190706" cy="53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25470"/>
          </a:xfrm>
        </p:spPr>
        <p:txBody>
          <a:bodyPr>
            <a:normAutofit fontScale="90000"/>
          </a:bodyPr>
          <a:lstStyle/>
          <a:p>
            <a:r>
              <a:rPr lang="en-US" b="1" dirty="0">
                <a:solidFill>
                  <a:srgbClr val="0070C0"/>
                </a:solidFill>
              </a:rPr>
              <a:t>CPU SCHEDULING</a:t>
            </a:r>
            <a:endParaRPr lang="en-US" dirty="0">
              <a:solidFill>
                <a:srgbClr val="0070C0"/>
              </a:solidFill>
            </a:endParaRPr>
          </a:p>
        </p:txBody>
      </p:sp>
      <p:sp>
        <p:nvSpPr>
          <p:cNvPr id="3" name="Content Placeholder 2"/>
          <p:cNvSpPr>
            <a:spLocks noGrp="1"/>
          </p:cNvSpPr>
          <p:nvPr>
            <p:ph idx="1"/>
          </p:nvPr>
        </p:nvSpPr>
        <p:spPr>
          <a:xfrm>
            <a:off x="457200" y="928670"/>
            <a:ext cx="8291264" cy="5452658"/>
          </a:xfrm>
        </p:spPr>
        <p:txBody>
          <a:bodyPr>
            <a:normAutofit lnSpcReduction="10000"/>
          </a:bodyPr>
          <a:lstStyle/>
          <a:p>
            <a:pPr lvl="0" algn="just"/>
            <a:r>
              <a:rPr lang="en-IN" sz="2600" dirty="0"/>
              <a:t>CPU scheduling is a process which allows one process to use the CPU while the execution of another process is on hold(in waiting state) </a:t>
            </a:r>
            <a:endParaRPr lang="en-IN" sz="2600" dirty="0" smtClean="0"/>
          </a:p>
          <a:p>
            <a:pPr lvl="0" algn="just"/>
            <a:endParaRPr lang="en-IN" sz="2600" dirty="0" smtClean="0"/>
          </a:p>
          <a:p>
            <a:pPr lvl="0" algn="just"/>
            <a:r>
              <a:rPr lang="en-IN" sz="2600" dirty="0" smtClean="0"/>
              <a:t>This is due </a:t>
            </a:r>
            <a:r>
              <a:rPr lang="en-IN" sz="2600" dirty="0"/>
              <a:t>to unavailability of any resource like I/O etc, thereby making full use of CPU. </a:t>
            </a:r>
            <a:endParaRPr lang="en-IN" sz="2600" dirty="0" smtClean="0"/>
          </a:p>
          <a:p>
            <a:pPr lvl="0" algn="just"/>
            <a:endParaRPr lang="en-IN" sz="2600" dirty="0" smtClean="0"/>
          </a:p>
          <a:p>
            <a:pPr lvl="0" algn="just"/>
            <a:r>
              <a:rPr lang="en-IN" sz="2600" dirty="0"/>
              <a:t>The aim of CPU scheduling is to make the system efficient, fast and </a:t>
            </a:r>
            <a:r>
              <a:rPr lang="en-IN" sz="2600" dirty="0" smtClean="0"/>
              <a:t>fair.</a:t>
            </a:r>
          </a:p>
          <a:p>
            <a:pPr lvl="0" algn="just"/>
            <a:endParaRPr lang="en-IN" sz="2600" dirty="0" smtClean="0"/>
          </a:p>
          <a:p>
            <a:pPr lvl="0" algn="just"/>
            <a:r>
              <a:rPr lang="en-IN" sz="2600" dirty="0" smtClean="0"/>
              <a:t>Whenever </a:t>
            </a:r>
            <a:r>
              <a:rPr lang="en-IN" sz="2600" dirty="0"/>
              <a:t>the CPU becomes idle, the operating system must select one of the processes in the </a:t>
            </a:r>
            <a:r>
              <a:rPr lang="en-IN" sz="2600" b="1" dirty="0"/>
              <a:t>ready queue</a:t>
            </a:r>
            <a:r>
              <a:rPr lang="en-IN" sz="2600" dirty="0"/>
              <a:t> to be executed. </a:t>
            </a:r>
            <a:endParaRPr lang="en-US" sz="2600" dirty="0" smtClean="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76</a:t>
            </a:fld>
            <a:endParaRPr lang="en-US"/>
          </a:p>
        </p:txBody>
      </p:sp>
      <p:sp>
        <p:nvSpPr>
          <p:cNvPr id="6" name="Date Placeholder 5"/>
          <p:cNvSpPr>
            <a:spLocks noGrp="1"/>
          </p:cNvSpPr>
          <p:nvPr>
            <p:ph type="dt" sz="half" idx="10"/>
          </p:nvPr>
        </p:nvSpPr>
        <p:spPr/>
        <p:txBody>
          <a:bodyPr/>
          <a:lstStyle/>
          <a:p>
            <a:fld id="{9557BEE6-17AA-4E3C-A5C3-3DC53959E4B7}" type="datetime4">
              <a:rPr lang="en-US" smtClean="0"/>
              <a:pPr/>
              <a:t>July 26, 2021</a:t>
            </a:fld>
            <a:endParaRPr lang="en-US"/>
          </a:p>
        </p:txBody>
      </p:sp>
    </p:spTree>
    <p:extLst>
      <p:ext uri="{BB962C8B-B14F-4D97-AF65-F5344CB8AC3E}">
        <p14:creationId xmlns="" xmlns:p14="http://schemas.microsoft.com/office/powerpoint/2010/main" val="438229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77</a:t>
            </a:fld>
            <a:endParaRPr lang="en-US"/>
          </a:p>
        </p:txBody>
      </p:sp>
      <p:pic>
        <p:nvPicPr>
          <p:cNvPr id="109570" name="Picture 2"/>
          <p:cNvPicPr>
            <a:picLocks noChangeAspect="1" noChangeArrowheads="1"/>
          </p:cNvPicPr>
          <p:nvPr/>
        </p:nvPicPr>
        <p:blipFill>
          <a:blip r:embed="rId2"/>
          <a:srcRect/>
          <a:stretch>
            <a:fillRect/>
          </a:stretch>
        </p:blipFill>
        <p:spPr bwMode="auto">
          <a:xfrm>
            <a:off x="214283" y="214290"/>
            <a:ext cx="8215370" cy="58579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78</a:t>
            </a:fld>
            <a:endParaRPr lang="en-US"/>
          </a:p>
        </p:txBody>
      </p:sp>
      <p:pic>
        <p:nvPicPr>
          <p:cNvPr id="7" name="Picture 6">
            <a:extLst>
              <a:ext uri="{FF2B5EF4-FFF2-40B4-BE49-F238E27FC236}">
                <a16:creationId xmlns="" xmlns:a16="http://schemas.microsoft.com/office/drawing/2014/main" id="{A26A0B3C-D6B8-4C53-BCA8-03BB934ADB0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158" y="785794"/>
            <a:ext cx="8072493" cy="535785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79</a:t>
            </a:fld>
            <a:endParaRPr lang="en-US"/>
          </a:p>
        </p:txBody>
      </p:sp>
      <p:pic>
        <p:nvPicPr>
          <p:cNvPr id="110594" name="Picture 2"/>
          <p:cNvPicPr>
            <a:picLocks noChangeAspect="1" noChangeArrowheads="1"/>
          </p:cNvPicPr>
          <p:nvPr/>
        </p:nvPicPr>
        <p:blipFill>
          <a:blip r:embed="rId2"/>
          <a:srcRect/>
          <a:stretch>
            <a:fillRect/>
          </a:stretch>
        </p:blipFill>
        <p:spPr bwMode="auto">
          <a:xfrm>
            <a:off x="1428728" y="714355"/>
            <a:ext cx="5500726" cy="5572165"/>
          </a:xfrm>
          <a:prstGeom prst="rect">
            <a:avLst/>
          </a:prstGeom>
          <a:noFill/>
          <a:ln w="9525">
            <a:noFill/>
            <a:miter lim="800000"/>
            <a:headEnd/>
            <a:tailEnd/>
          </a:ln>
          <a:effectLst/>
        </p:spPr>
      </p:pic>
      <p:sp>
        <p:nvSpPr>
          <p:cNvPr id="9" name="Rectangle 8"/>
          <p:cNvSpPr/>
          <p:nvPr/>
        </p:nvSpPr>
        <p:spPr>
          <a:xfrm>
            <a:off x="813151" y="142852"/>
            <a:ext cx="7116435" cy="553998"/>
          </a:xfrm>
          <a:prstGeom prst="rect">
            <a:avLst/>
          </a:prstGeom>
        </p:spPr>
        <p:txBody>
          <a:bodyPr wrap="none">
            <a:spAutoFit/>
          </a:bodyPr>
          <a:lstStyle/>
          <a:p>
            <a:pPr algn="ctr"/>
            <a:r>
              <a:rPr lang="en-US" sz="3000" b="1" dirty="0" smtClean="0">
                <a:solidFill>
                  <a:srgbClr val="0070C0"/>
                </a:solidFill>
              </a:rPr>
              <a:t>Alternating sequence of CPU and I/O bursts</a:t>
            </a:r>
            <a:endParaRPr lang="en-US" sz="3000" b="1" dirty="0">
              <a:solidFill>
                <a:srgbClr val="0070C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7158" y="142852"/>
            <a:ext cx="8229600" cy="654032"/>
          </a:xfrm>
        </p:spPr>
        <p:txBody>
          <a:bodyPr>
            <a:normAutofit fontScale="90000"/>
          </a:bodyPr>
          <a:lstStyle/>
          <a:p>
            <a:r>
              <a:rPr lang="en-US" b="1" dirty="0" smtClean="0">
                <a:solidFill>
                  <a:srgbClr val="0070C0"/>
                </a:solidFill>
              </a:rPr>
              <a:t>PROCESSES</a:t>
            </a:r>
            <a:endParaRPr lang="en-US" dirty="0">
              <a:solidFill>
                <a:srgbClr val="0070C0"/>
              </a:solidFill>
            </a:endParaRPr>
          </a:p>
        </p:txBody>
      </p:sp>
      <p:sp>
        <p:nvSpPr>
          <p:cNvPr id="6" name="Title 1"/>
          <p:cNvSpPr>
            <a:spLocks noGrp="1"/>
          </p:cNvSpPr>
          <p:nvPr>
            <p:ph idx="1"/>
          </p:nvPr>
        </p:nvSpPr>
        <p:spPr>
          <a:xfrm>
            <a:off x="467544" y="928670"/>
            <a:ext cx="8229600" cy="5524666"/>
          </a:xfrm>
        </p:spPr>
        <p:txBody>
          <a:bodyPr>
            <a:normAutofit/>
          </a:bodyPr>
          <a:lstStyle/>
          <a:p>
            <a:pPr marL="0" indent="0" algn="just">
              <a:buNone/>
            </a:pPr>
            <a:r>
              <a:rPr lang="en-IN" sz="2600" b="1" dirty="0"/>
              <a:t>Process memory</a:t>
            </a:r>
            <a:r>
              <a:rPr lang="en-IN" sz="2600" dirty="0"/>
              <a:t> is divided into four sections for efficient working :</a:t>
            </a:r>
          </a:p>
          <a:p>
            <a:pPr algn="just"/>
            <a:r>
              <a:rPr lang="en-IN" sz="2600" b="1" dirty="0" smtClean="0"/>
              <a:t>Text </a:t>
            </a:r>
            <a:r>
              <a:rPr lang="en-IN" sz="2600" b="1" dirty="0"/>
              <a:t>section</a:t>
            </a:r>
            <a:r>
              <a:rPr lang="en-IN" sz="2600" dirty="0"/>
              <a:t> is made up of the compiled program code, read in from non-volatile storage when the program is launched.</a:t>
            </a:r>
          </a:p>
          <a:p>
            <a:pPr algn="just"/>
            <a:r>
              <a:rPr lang="en-IN" sz="2600" b="1" dirty="0" smtClean="0"/>
              <a:t>Data </a:t>
            </a:r>
            <a:r>
              <a:rPr lang="en-IN" sz="2600" b="1" dirty="0"/>
              <a:t>section</a:t>
            </a:r>
            <a:r>
              <a:rPr lang="en-IN" sz="2600" dirty="0"/>
              <a:t> is made up the global and static variables, allocated and initialized prior to executing the main.</a:t>
            </a:r>
          </a:p>
          <a:p>
            <a:pPr algn="just"/>
            <a:r>
              <a:rPr lang="en-IN" sz="2600" b="1" dirty="0" smtClean="0"/>
              <a:t>Heap</a:t>
            </a:r>
            <a:r>
              <a:rPr lang="en-IN" sz="2600" dirty="0"/>
              <a:t> is used for the dynamic memory allocation, and is managed via calls to new, delete, </a:t>
            </a:r>
            <a:r>
              <a:rPr lang="en-IN" sz="2600" dirty="0" err="1"/>
              <a:t>malloc</a:t>
            </a:r>
            <a:r>
              <a:rPr lang="en-IN" sz="2600" dirty="0"/>
              <a:t>, free, etc.</a:t>
            </a:r>
          </a:p>
          <a:p>
            <a:pPr algn="just"/>
            <a:r>
              <a:rPr lang="en-IN" sz="2600" b="1" dirty="0" smtClean="0"/>
              <a:t>Stack</a:t>
            </a:r>
            <a:r>
              <a:rPr lang="en-IN" sz="2600" dirty="0"/>
              <a:t> is used for local variables. Space on the stack is reserved for local variables when they are declared</a:t>
            </a:r>
            <a:r>
              <a:rPr lang="en-IN" sz="2600" dirty="0" smtClean="0"/>
              <a:t>.</a:t>
            </a:r>
            <a:endParaRPr lang="en-US" sz="2600" dirty="0" smtClean="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a:t>
            </a:fld>
            <a:endParaRPr lang="en-US"/>
          </a:p>
        </p:txBody>
      </p:sp>
      <p:sp>
        <p:nvSpPr>
          <p:cNvPr id="8" name="Date Placeholder 7"/>
          <p:cNvSpPr>
            <a:spLocks noGrp="1"/>
          </p:cNvSpPr>
          <p:nvPr>
            <p:ph type="dt" sz="half" idx="10"/>
          </p:nvPr>
        </p:nvSpPr>
        <p:spPr/>
        <p:txBody>
          <a:bodyPr/>
          <a:lstStyle/>
          <a:p>
            <a:fld id="{3BB6C625-1264-45E2-B3D8-DC41E453D3F1}" type="datetime4">
              <a:rPr lang="en-US" smtClean="0"/>
              <a:pPr/>
              <a:t>July 26, 2021</a:t>
            </a:fld>
            <a:endParaRPr lang="en-US"/>
          </a:p>
        </p:txBody>
      </p:sp>
    </p:spTree>
    <p:extLst>
      <p:ext uri="{BB962C8B-B14F-4D97-AF65-F5344CB8AC3E}">
        <p14:creationId xmlns="" xmlns:p14="http://schemas.microsoft.com/office/powerpoint/2010/main" val="589646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80</a:t>
            </a:fld>
            <a:endParaRPr lang="en-US"/>
          </a:p>
        </p:txBody>
      </p:sp>
      <p:pic>
        <p:nvPicPr>
          <p:cNvPr id="111618" name="Picture 2"/>
          <p:cNvPicPr>
            <a:picLocks noChangeAspect="1" noChangeArrowheads="1"/>
          </p:cNvPicPr>
          <p:nvPr/>
        </p:nvPicPr>
        <p:blipFill>
          <a:blip r:embed="rId2"/>
          <a:srcRect/>
          <a:stretch>
            <a:fillRect/>
          </a:stretch>
        </p:blipFill>
        <p:spPr bwMode="auto">
          <a:xfrm>
            <a:off x="285720" y="433388"/>
            <a:ext cx="7939114" cy="5991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9"/>
            <a:ext cx="8229600" cy="3571900"/>
          </a:xfrm>
        </p:spPr>
        <p:txBody>
          <a:bodyPr>
            <a:noAutofit/>
          </a:bodyPr>
          <a:lstStyle/>
          <a:p>
            <a:pPr algn="just"/>
            <a:r>
              <a:rPr lang="en-US" sz="2400" dirty="0" smtClean="0"/>
              <a:t>CPU burst vary greatly from process to process and from computer to computer, they tend to have a frequency curve.</a:t>
            </a:r>
          </a:p>
          <a:p>
            <a:pPr algn="just"/>
            <a:r>
              <a:rPr lang="en-US" sz="2400" dirty="0" smtClean="0"/>
              <a:t>The curve is generally characterized as exponential or hyper exponential, with a large number of short CPU bursts and a small number of long CPU bursts.</a:t>
            </a:r>
          </a:p>
          <a:p>
            <a:pPr algn="just"/>
            <a:r>
              <a:rPr lang="en-US" sz="2400" dirty="0" smtClean="0"/>
              <a:t>An I/O-bound program typically has many short CPU bursts. A CPU-bound program might have a few long CPU bursts. This distribution can be important when implementing a CPU-scheduling algorithm.</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81</a:t>
            </a:fld>
            <a:endParaRPr lang="en-US"/>
          </a:p>
        </p:txBody>
      </p:sp>
      <p:pic>
        <p:nvPicPr>
          <p:cNvPr id="112643" name="Picture 3"/>
          <p:cNvPicPr>
            <a:picLocks noChangeAspect="1" noChangeArrowheads="1"/>
          </p:cNvPicPr>
          <p:nvPr/>
        </p:nvPicPr>
        <p:blipFill>
          <a:blip r:embed="rId2"/>
          <a:srcRect/>
          <a:stretch>
            <a:fillRect/>
          </a:stretch>
        </p:blipFill>
        <p:spPr bwMode="auto">
          <a:xfrm>
            <a:off x="4429124" y="3500438"/>
            <a:ext cx="4500594" cy="29973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511156"/>
          </a:xfrm>
        </p:spPr>
        <p:txBody>
          <a:bodyPr>
            <a:normAutofit fontScale="90000"/>
          </a:bodyPr>
          <a:lstStyle/>
          <a:p>
            <a:r>
              <a:rPr lang="en-US" b="1" dirty="0">
                <a:solidFill>
                  <a:srgbClr val="0070C0"/>
                </a:solidFill>
              </a:rPr>
              <a:t>CPU </a:t>
            </a:r>
            <a:r>
              <a:rPr lang="en-US" b="1" dirty="0" smtClean="0">
                <a:solidFill>
                  <a:srgbClr val="0070C0"/>
                </a:solidFill>
              </a:rPr>
              <a:t>SCHEDULING</a:t>
            </a:r>
            <a:endParaRPr lang="en-US" dirty="0">
              <a:solidFill>
                <a:srgbClr val="0070C0"/>
              </a:solidFill>
            </a:endParaRPr>
          </a:p>
        </p:txBody>
      </p:sp>
      <p:sp>
        <p:nvSpPr>
          <p:cNvPr id="3" name="Content Placeholder 2"/>
          <p:cNvSpPr>
            <a:spLocks noGrp="1"/>
          </p:cNvSpPr>
          <p:nvPr>
            <p:ph idx="1"/>
          </p:nvPr>
        </p:nvSpPr>
        <p:spPr>
          <a:xfrm>
            <a:off x="457200" y="785794"/>
            <a:ext cx="8229600" cy="5523526"/>
          </a:xfrm>
        </p:spPr>
        <p:txBody>
          <a:bodyPr>
            <a:normAutofit lnSpcReduction="10000"/>
          </a:bodyPr>
          <a:lstStyle/>
          <a:p>
            <a:pPr algn="just"/>
            <a:r>
              <a:rPr lang="en-US" sz="2600" b="1" dirty="0" smtClean="0"/>
              <a:t>CPU Scheduling decision may take place when a process:</a:t>
            </a:r>
            <a:endParaRPr lang="en-US" sz="2600" b="1" dirty="0"/>
          </a:p>
          <a:p>
            <a:pPr lvl="1" algn="just"/>
            <a:r>
              <a:rPr lang="en-IN" sz="2600" dirty="0" smtClean="0"/>
              <a:t>switches </a:t>
            </a:r>
            <a:r>
              <a:rPr lang="en-IN" sz="2600" dirty="0"/>
              <a:t>from the </a:t>
            </a:r>
            <a:r>
              <a:rPr lang="en-IN" sz="2600" b="1" dirty="0"/>
              <a:t>running</a:t>
            </a:r>
            <a:r>
              <a:rPr lang="en-IN" sz="2600" dirty="0"/>
              <a:t> state to the </a:t>
            </a:r>
            <a:r>
              <a:rPr lang="en-IN" sz="2600" b="1" dirty="0"/>
              <a:t>waiting</a:t>
            </a:r>
            <a:r>
              <a:rPr lang="en-IN" sz="2600" dirty="0"/>
              <a:t> </a:t>
            </a:r>
            <a:r>
              <a:rPr lang="en-IN" sz="2600" dirty="0" smtClean="0"/>
              <a:t>state (</a:t>
            </a:r>
            <a:r>
              <a:rPr lang="en-IN" sz="2600" dirty="0"/>
              <a:t>for I/O request or invocation of wait for the termination of one of the child processes</a:t>
            </a:r>
            <a:r>
              <a:rPr lang="en-IN" sz="2600" dirty="0" smtClean="0"/>
              <a:t>).</a:t>
            </a:r>
          </a:p>
          <a:p>
            <a:pPr lvl="1" algn="just"/>
            <a:endParaRPr lang="en-IN" sz="2600" dirty="0"/>
          </a:p>
          <a:p>
            <a:pPr lvl="1" algn="just"/>
            <a:r>
              <a:rPr lang="en-IN" sz="2600" dirty="0" smtClean="0"/>
              <a:t>switches </a:t>
            </a:r>
            <a:r>
              <a:rPr lang="en-IN" sz="2600" dirty="0"/>
              <a:t>from the </a:t>
            </a:r>
            <a:r>
              <a:rPr lang="en-IN" sz="2600" b="1" dirty="0"/>
              <a:t>running</a:t>
            </a:r>
            <a:r>
              <a:rPr lang="en-IN" sz="2600" dirty="0"/>
              <a:t> state to the </a:t>
            </a:r>
            <a:r>
              <a:rPr lang="en-IN" sz="2600" b="1" dirty="0"/>
              <a:t>ready</a:t>
            </a:r>
            <a:r>
              <a:rPr lang="en-IN" sz="2600" dirty="0"/>
              <a:t> state (for example, when an interrupt occurs</a:t>
            </a:r>
            <a:r>
              <a:rPr lang="en-IN" sz="2600" dirty="0" smtClean="0"/>
              <a:t>).</a:t>
            </a:r>
          </a:p>
          <a:p>
            <a:pPr lvl="1" algn="just"/>
            <a:endParaRPr lang="en-IN" sz="2600" dirty="0"/>
          </a:p>
          <a:p>
            <a:pPr lvl="1" algn="just"/>
            <a:r>
              <a:rPr lang="en-IN" sz="2600" dirty="0" smtClean="0"/>
              <a:t>switches </a:t>
            </a:r>
            <a:r>
              <a:rPr lang="en-IN" sz="2600" dirty="0"/>
              <a:t>from the </a:t>
            </a:r>
            <a:r>
              <a:rPr lang="en-IN" sz="2600" b="1" dirty="0"/>
              <a:t>waiting</a:t>
            </a:r>
            <a:r>
              <a:rPr lang="en-IN" sz="2600" dirty="0"/>
              <a:t> state to the </a:t>
            </a:r>
            <a:r>
              <a:rPr lang="en-IN" sz="2600" b="1" dirty="0"/>
              <a:t>ready</a:t>
            </a:r>
            <a:r>
              <a:rPr lang="en-IN" sz="2600" dirty="0"/>
              <a:t> </a:t>
            </a:r>
            <a:r>
              <a:rPr lang="en-IN" sz="2600" dirty="0" smtClean="0"/>
              <a:t>state (</a:t>
            </a:r>
            <a:r>
              <a:rPr lang="en-IN" sz="2600" dirty="0"/>
              <a:t>for example, completion of I/O</a:t>
            </a:r>
            <a:r>
              <a:rPr lang="en-IN" sz="2600" dirty="0" smtClean="0"/>
              <a:t>).</a:t>
            </a:r>
          </a:p>
          <a:p>
            <a:pPr lvl="1" algn="just"/>
            <a:endParaRPr lang="en-IN" sz="2600" dirty="0"/>
          </a:p>
          <a:p>
            <a:pPr lvl="1" algn="just"/>
            <a:r>
              <a:rPr lang="en-IN" sz="2600" dirty="0"/>
              <a:t>When a process </a:t>
            </a:r>
            <a:r>
              <a:rPr lang="en-IN" sz="2600" b="1" dirty="0"/>
              <a:t>terminates</a:t>
            </a:r>
            <a:r>
              <a:rPr lang="en-IN" sz="2600" dirty="0"/>
              <a:t>.</a:t>
            </a:r>
          </a:p>
          <a:p>
            <a:pPr algn="just"/>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82</a:t>
            </a:fld>
            <a:endParaRPr lang="en-US"/>
          </a:p>
        </p:txBody>
      </p:sp>
      <p:sp>
        <p:nvSpPr>
          <p:cNvPr id="6" name="Date Placeholder 5"/>
          <p:cNvSpPr>
            <a:spLocks noGrp="1"/>
          </p:cNvSpPr>
          <p:nvPr>
            <p:ph type="dt" sz="half" idx="10"/>
          </p:nvPr>
        </p:nvSpPr>
        <p:spPr/>
        <p:txBody>
          <a:bodyPr/>
          <a:lstStyle/>
          <a:p>
            <a:fld id="{BCB5BD6C-877E-4B35-AF69-8434CFEEC64D}" type="datetime4">
              <a:rPr lang="en-US" smtClean="0"/>
              <a:pPr/>
              <a:t>July 26, 2021</a:t>
            </a:fld>
            <a:endParaRPr lang="en-US"/>
          </a:p>
        </p:txBody>
      </p:sp>
    </p:spTree>
    <p:extLst>
      <p:ext uri="{BB962C8B-B14F-4D97-AF65-F5344CB8AC3E}">
        <p14:creationId xmlns="" xmlns:p14="http://schemas.microsoft.com/office/powerpoint/2010/main" val="2538185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357190"/>
          </a:xfrm>
        </p:spPr>
        <p:txBody>
          <a:bodyPr>
            <a:normAutofit fontScale="90000"/>
          </a:bodyPr>
          <a:lstStyle/>
          <a:p>
            <a:r>
              <a:rPr lang="en-US" b="1" dirty="0">
                <a:solidFill>
                  <a:srgbClr val="0070C0"/>
                </a:solidFill>
              </a:rPr>
              <a:t>CPU SCHEDULING: </a:t>
            </a:r>
            <a:r>
              <a:rPr lang="en-US" b="1" dirty="0" smtClean="0">
                <a:solidFill>
                  <a:srgbClr val="0070C0"/>
                </a:solidFill>
              </a:rPr>
              <a:t>DISPATCHER</a:t>
            </a:r>
            <a:endParaRPr lang="en-US" dirty="0">
              <a:solidFill>
                <a:srgbClr val="0070C0"/>
              </a:solidFill>
            </a:endParaRPr>
          </a:p>
        </p:txBody>
      </p:sp>
      <p:sp>
        <p:nvSpPr>
          <p:cNvPr id="3" name="Content Placeholder 2"/>
          <p:cNvSpPr>
            <a:spLocks noGrp="1"/>
          </p:cNvSpPr>
          <p:nvPr>
            <p:ph idx="1"/>
          </p:nvPr>
        </p:nvSpPr>
        <p:spPr>
          <a:xfrm>
            <a:off x="457200" y="642918"/>
            <a:ext cx="8229600" cy="5715040"/>
          </a:xfrm>
        </p:spPr>
        <p:txBody>
          <a:bodyPr>
            <a:noAutofit/>
          </a:bodyPr>
          <a:lstStyle/>
          <a:p>
            <a:pPr algn="just"/>
            <a:r>
              <a:rPr lang="en-IN" sz="2400" dirty="0" smtClean="0"/>
              <a:t>The main component </a:t>
            </a:r>
            <a:r>
              <a:rPr lang="en-IN" sz="2400" dirty="0"/>
              <a:t>involved in the CPU scheduling function is the </a:t>
            </a:r>
            <a:r>
              <a:rPr lang="en-IN" sz="2400" b="1" dirty="0"/>
              <a:t>Dispatcher</a:t>
            </a:r>
            <a:r>
              <a:rPr lang="en-IN" sz="2400" dirty="0"/>
              <a:t>. </a:t>
            </a:r>
            <a:endParaRPr lang="en-IN" sz="2400" dirty="0" smtClean="0"/>
          </a:p>
          <a:p>
            <a:pPr algn="just"/>
            <a:r>
              <a:rPr lang="en-IN" sz="2400" dirty="0" smtClean="0"/>
              <a:t>The </a:t>
            </a:r>
            <a:r>
              <a:rPr lang="en-IN" sz="2400" dirty="0"/>
              <a:t>dispatcher is the module that gives control of the CPU to the process selected by the </a:t>
            </a:r>
            <a:r>
              <a:rPr lang="en-IN" sz="2400" b="1" dirty="0"/>
              <a:t>short-term scheduler</a:t>
            </a:r>
            <a:r>
              <a:rPr lang="en-IN" sz="2400" dirty="0"/>
              <a:t>. </a:t>
            </a:r>
            <a:endParaRPr lang="en-IN" sz="2400" dirty="0" smtClean="0"/>
          </a:p>
          <a:p>
            <a:pPr algn="just"/>
            <a:r>
              <a:rPr lang="en-IN" sz="2400" dirty="0" smtClean="0"/>
              <a:t>This </a:t>
            </a:r>
            <a:r>
              <a:rPr lang="en-IN" sz="2400" dirty="0"/>
              <a:t>function involves</a:t>
            </a:r>
            <a:r>
              <a:rPr lang="en-IN" sz="2400" dirty="0" smtClean="0"/>
              <a:t>:</a:t>
            </a:r>
          </a:p>
          <a:p>
            <a:pPr lvl="1" algn="just"/>
            <a:r>
              <a:rPr lang="en-IN" sz="2400" dirty="0"/>
              <a:t>Switching context</a:t>
            </a:r>
          </a:p>
          <a:p>
            <a:pPr lvl="1" algn="just"/>
            <a:r>
              <a:rPr lang="en-IN" sz="2400" dirty="0"/>
              <a:t>Switching to user mode</a:t>
            </a:r>
          </a:p>
          <a:p>
            <a:pPr lvl="1" algn="just"/>
            <a:r>
              <a:rPr lang="en-IN" sz="2400" dirty="0"/>
              <a:t>Jumping to the proper location in the user program to restart that program from where it left last time</a:t>
            </a:r>
            <a:r>
              <a:rPr lang="en-IN" sz="2400" dirty="0" smtClean="0"/>
              <a:t>.</a:t>
            </a:r>
          </a:p>
          <a:p>
            <a:pPr lvl="1" algn="just"/>
            <a:endParaRPr lang="en-IN" sz="2400" dirty="0"/>
          </a:p>
          <a:p>
            <a:pPr marL="274638" lvl="1" indent="-274638" algn="just">
              <a:buFont typeface="Arial" pitchFamily="34" charset="0"/>
              <a:buChar char="•"/>
            </a:pPr>
            <a:r>
              <a:rPr lang="en-US" sz="2400" dirty="0" smtClean="0"/>
              <a:t>The dispatcher should be as fast as possible, given that it is invoked during every process switch. </a:t>
            </a:r>
          </a:p>
          <a:p>
            <a:pPr marL="274638" lvl="1" indent="-274638" algn="just">
              <a:buFont typeface="Arial" pitchFamily="34" charset="0"/>
              <a:buChar char="•"/>
            </a:pPr>
            <a:r>
              <a:rPr lang="en-US" sz="2400" dirty="0" smtClean="0"/>
              <a:t>The time taken by the dispatcher to stop one process and start another process is known as the</a:t>
            </a:r>
            <a:r>
              <a:rPr lang="en-US" sz="2400" b="1" dirty="0" smtClean="0"/>
              <a:t> Dispatch Latency</a:t>
            </a:r>
            <a:r>
              <a:rPr lang="en-US" sz="2400" dirty="0" smtClean="0"/>
              <a:t>. </a:t>
            </a:r>
          </a:p>
          <a:p>
            <a:pPr lvl="1"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83</a:t>
            </a:fld>
            <a:endParaRPr lang="en-US"/>
          </a:p>
        </p:txBody>
      </p:sp>
      <p:sp>
        <p:nvSpPr>
          <p:cNvPr id="6" name="Date Placeholder 5"/>
          <p:cNvSpPr>
            <a:spLocks noGrp="1"/>
          </p:cNvSpPr>
          <p:nvPr>
            <p:ph type="dt" sz="half" idx="10"/>
          </p:nvPr>
        </p:nvSpPr>
        <p:spPr/>
        <p:txBody>
          <a:bodyPr/>
          <a:lstStyle/>
          <a:p>
            <a:fld id="{E96C79FA-B2A8-4C33-9325-7BCB0444B0C4}" type="datetime4">
              <a:rPr lang="en-US" smtClean="0"/>
              <a:pPr/>
              <a:t>July 26, 2021</a:t>
            </a:fld>
            <a:endParaRPr lang="en-US"/>
          </a:p>
        </p:txBody>
      </p:sp>
    </p:spTree>
    <p:extLst>
      <p:ext uri="{BB962C8B-B14F-4D97-AF65-F5344CB8AC3E}">
        <p14:creationId xmlns="" xmlns:p14="http://schemas.microsoft.com/office/powerpoint/2010/main" val="11764760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84</a:t>
            </a:fld>
            <a:endParaRPr lang="en-US"/>
          </a:p>
        </p:txBody>
      </p:sp>
      <p:pic>
        <p:nvPicPr>
          <p:cNvPr id="1027" name="Picture 3"/>
          <p:cNvPicPr>
            <a:picLocks noChangeAspect="1" noChangeArrowheads="1"/>
          </p:cNvPicPr>
          <p:nvPr/>
        </p:nvPicPr>
        <p:blipFill>
          <a:blip r:embed="rId2"/>
          <a:srcRect/>
          <a:stretch>
            <a:fillRect/>
          </a:stretch>
        </p:blipFill>
        <p:spPr bwMode="auto">
          <a:xfrm>
            <a:off x="2071670" y="571480"/>
            <a:ext cx="4572032" cy="52149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82594"/>
          </a:xfrm>
        </p:spPr>
        <p:txBody>
          <a:bodyPr>
            <a:noAutofit/>
          </a:bodyPr>
          <a:lstStyle/>
          <a:p>
            <a:r>
              <a:rPr lang="en-US" sz="3600" b="1" dirty="0" smtClean="0">
                <a:solidFill>
                  <a:srgbClr val="0070C0"/>
                </a:solidFill>
              </a:rPr>
              <a:t>CPU SCHEDULING: SCHEDULING CRITERIA</a:t>
            </a:r>
            <a:endParaRPr lang="en-US" sz="3600" b="1" dirty="0">
              <a:solidFill>
                <a:srgbClr val="0070C0"/>
              </a:solidFill>
            </a:endParaRPr>
          </a:p>
        </p:txBody>
      </p:sp>
      <p:sp>
        <p:nvSpPr>
          <p:cNvPr id="3" name="Content Placeholder 2"/>
          <p:cNvSpPr>
            <a:spLocks noGrp="1"/>
          </p:cNvSpPr>
          <p:nvPr>
            <p:ph idx="1"/>
          </p:nvPr>
        </p:nvSpPr>
        <p:spPr>
          <a:xfrm>
            <a:off x="457200" y="857232"/>
            <a:ext cx="8229600" cy="5452088"/>
          </a:xfrm>
        </p:spPr>
        <p:txBody>
          <a:bodyPr>
            <a:noAutofit/>
          </a:bodyPr>
          <a:lstStyle/>
          <a:p>
            <a:pPr lvl="0" algn="just"/>
            <a:r>
              <a:rPr lang="en-US" sz="2500" dirty="0"/>
              <a:t>Different CPU scheduling algorithms have different properties, and the choice of a particular algorithm may favor one class of processes over another.</a:t>
            </a:r>
          </a:p>
          <a:p>
            <a:pPr lvl="0" algn="just"/>
            <a:r>
              <a:rPr lang="en-US" sz="2500" dirty="0"/>
              <a:t>Many criteria have been suggested for comparing CPU scheduling algorithms.</a:t>
            </a:r>
          </a:p>
          <a:p>
            <a:pPr lvl="0" algn="just"/>
            <a:r>
              <a:rPr lang="en-US" sz="2500" dirty="0"/>
              <a:t>Which characteristics are used for comparison can make a substantial difference in which algorithm is judged to be best.</a:t>
            </a:r>
          </a:p>
          <a:p>
            <a:pPr lvl="1" algn="just"/>
            <a:r>
              <a:rPr lang="en-US" sz="2300" b="1" dirty="0" smtClean="0"/>
              <a:t>CPU Utilization</a:t>
            </a:r>
          </a:p>
          <a:p>
            <a:pPr lvl="1" algn="just"/>
            <a:r>
              <a:rPr lang="en-US" sz="2300" b="1" dirty="0" smtClean="0"/>
              <a:t>Throughput</a:t>
            </a:r>
            <a:endParaRPr lang="en-US" sz="2300" dirty="0" smtClean="0"/>
          </a:p>
          <a:p>
            <a:pPr lvl="1" algn="just"/>
            <a:r>
              <a:rPr lang="en-US" sz="2300" b="1" dirty="0" smtClean="0"/>
              <a:t>Turnaround Time</a:t>
            </a:r>
            <a:endParaRPr lang="en-US" sz="2300" dirty="0" smtClean="0"/>
          </a:p>
          <a:p>
            <a:pPr lvl="1" algn="just"/>
            <a:r>
              <a:rPr lang="en-US" sz="2300" b="1" dirty="0" smtClean="0"/>
              <a:t>Waiting Time</a:t>
            </a:r>
            <a:endParaRPr lang="en-US" sz="2300" dirty="0" smtClean="0"/>
          </a:p>
          <a:p>
            <a:pPr lvl="1" algn="just"/>
            <a:r>
              <a:rPr lang="en-US" sz="2300" b="1" dirty="0" smtClean="0"/>
              <a:t>Load Average</a:t>
            </a:r>
            <a:endParaRPr lang="en-US" sz="2300" dirty="0" smtClean="0"/>
          </a:p>
          <a:p>
            <a:pPr lvl="1" algn="just"/>
            <a:r>
              <a:rPr lang="en-US" sz="2300" b="1" dirty="0" smtClean="0"/>
              <a:t>Response Time</a:t>
            </a:r>
            <a:endParaRPr lang="en-US" sz="2300" dirty="0" smtClean="0"/>
          </a:p>
          <a:p>
            <a:pPr lvl="1"/>
            <a:endParaRPr lang="en-US" sz="2500" dirty="0" smtClean="0"/>
          </a:p>
          <a:p>
            <a:pPr lvl="1"/>
            <a:endParaRPr lang="en-US" sz="25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85</a:t>
            </a:fld>
            <a:endParaRPr lang="en-US"/>
          </a:p>
        </p:txBody>
      </p:sp>
      <p:sp>
        <p:nvSpPr>
          <p:cNvPr id="6" name="Date Placeholder 5"/>
          <p:cNvSpPr>
            <a:spLocks noGrp="1"/>
          </p:cNvSpPr>
          <p:nvPr>
            <p:ph type="dt" sz="half" idx="10"/>
          </p:nvPr>
        </p:nvSpPr>
        <p:spPr/>
        <p:txBody>
          <a:bodyPr/>
          <a:lstStyle/>
          <a:p>
            <a:fld id="{5C9F6031-500C-4C1E-8744-7631D7228A1E}" type="datetime4">
              <a:rPr lang="en-US" smtClean="0"/>
              <a:pPr/>
              <a:t>July 26, 2021</a:t>
            </a:fld>
            <a:endParaRPr lang="en-US"/>
          </a:p>
        </p:txBody>
      </p:sp>
    </p:spTree>
    <p:extLst>
      <p:ext uri="{BB962C8B-B14F-4D97-AF65-F5344CB8AC3E}">
        <p14:creationId xmlns="" xmlns:p14="http://schemas.microsoft.com/office/powerpoint/2010/main" val="18037639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368280"/>
          </a:xfrm>
        </p:spPr>
        <p:txBody>
          <a:bodyPr>
            <a:noAutofit/>
          </a:bodyPr>
          <a:lstStyle/>
          <a:p>
            <a:pPr algn="l"/>
            <a:r>
              <a:rPr lang="en-US" sz="3600" b="1" dirty="0">
                <a:solidFill>
                  <a:srgbClr val="0070C0"/>
                </a:solidFill>
              </a:rPr>
              <a:t>CPU SCHEDULING: SCHEDULING CRITERIA</a:t>
            </a:r>
            <a:endParaRPr lang="en-US" sz="3600" dirty="0">
              <a:solidFill>
                <a:srgbClr val="0070C0"/>
              </a:solidFill>
            </a:endParaRPr>
          </a:p>
        </p:txBody>
      </p:sp>
      <p:sp>
        <p:nvSpPr>
          <p:cNvPr id="3" name="Content Placeholder 2"/>
          <p:cNvSpPr>
            <a:spLocks noGrp="1"/>
          </p:cNvSpPr>
          <p:nvPr>
            <p:ph idx="1"/>
          </p:nvPr>
        </p:nvSpPr>
        <p:spPr>
          <a:xfrm>
            <a:off x="457200" y="642918"/>
            <a:ext cx="8229600" cy="5738410"/>
          </a:xfrm>
        </p:spPr>
        <p:txBody>
          <a:bodyPr>
            <a:noAutofit/>
          </a:bodyPr>
          <a:lstStyle/>
          <a:p>
            <a:pPr algn="just"/>
            <a:r>
              <a:rPr lang="en-US" sz="2400" b="1" dirty="0" smtClean="0"/>
              <a:t>CPU UTILIZATION</a:t>
            </a:r>
          </a:p>
          <a:p>
            <a:pPr lvl="1" algn="just"/>
            <a:r>
              <a:rPr lang="en-US" sz="2400" dirty="0" smtClean="0"/>
              <a:t>We </a:t>
            </a:r>
            <a:r>
              <a:rPr lang="en-US" sz="2400" dirty="0"/>
              <a:t>want to keep the CPU as busy as </a:t>
            </a:r>
            <a:r>
              <a:rPr lang="en-US" sz="2400" dirty="0" smtClean="0"/>
              <a:t>possible.</a:t>
            </a:r>
            <a:endParaRPr lang="en-US" sz="2400" dirty="0"/>
          </a:p>
          <a:p>
            <a:pPr lvl="1" algn="just"/>
            <a:r>
              <a:rPr lang="en-US" sz="2400" dirty="0" smtClean="0"/>
              <a:t>Conceptually</a:t>
            </a:r>
            <a:r>
              <a:rPr lang="en-US" sz="2400" dirty="0"/>
              <a:t>, CPU utilization can range from 0 to 100 </a:t>
            </a:r>
            <a:r>
              <a:rPr lang="en-US" sz="2400" dirty="0" smtClean="0"/>
              <a:t>percent.</a:t>
            </a:r>
          </a:p>
          <a:p>
            <a:pPr lvl="1" algn="just"/>
            <a:r>
              <a:rPr lang="en-US" sz="2400" dirty="0" smtClean="0"/>
              <a:t>In a real system, it should range from 40 percent (for a lightly loaded system) to 90 percent (for a heavily loaded system).</a:t>
            </a:r>
          </a:p>
          <a:p>
            <a:pPr lvl="0" algn="just"/>
            <a:r>
              <a:rPr lang="en-US" sz="2400" b="1" dirty="0" smtClean="0"/>
              <a:t>THROUGHPUT</a:t>
            </a:r>
            <a:endParaRPr lang="en-US" sz="2400" dirty="0"/>
          </a:p>
          <a:p>
            <a:pPr lvl="1" algn="just"/>
            <a:r>
              <a:rPr lang="en-US" sz="2400" dirty="0" smtClean="0"/>
              <a:t>If the CPU is busy executing processes, then work is being done.</a:t>
            </a:r>
          </a:p>
          <a:p>
            <a:pPr lvl="1" algn="just"/>
            <a:r>
              <a:rPr lang="en-US" sz="2400" dirty="0" smtClean="0"/>
              <a:t>One measure of work is the number of processes that are completed per time unit, called throughput. </a:t>
            </a:r>
          </a:p>
          <a:p>
            <a:pPr lvl="1" algn="just"/>
            <a:r>
              <a:rPr lang="en-US" sz="2400" dirty="0" smtClean="0"/>
              <a:t>For long processes, this rate may be one process over several seconds; for short transactions, it may be tens of processes per second.</a:t>
            </a:r>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86</a:t>
            </a:fld>
            <a:endParaRPr lang="en-US"/>
          </a:p>
        </p:txBody>
      </p:sp>
      <p:sp>
        <p:nvSpPr>
          <p:cNvPr id="6" name="Date Placeholder 5"/>
          <p:cNvSpPr>
            <a:spLocks noGrp="1"/>
          </p:cNvSpPr>
          <p:nvPr>
            <p:ph type="dt" sz="half" idx="10"/>
          </p:nvPr>
        </p:nvSpPr>
        <p:spPr/>
        <p:txBody>
          <a:bodyPr/>
          <a:lstStyle/>
          <a:p>
            <a:fld id="{CA5272B2-7983-4428-A0B6-0F444A8BEAA4}" type="datetime4">
              <a:rPr lang="en-US" smtClean="0"/>
              <a:pPr/>
              <a:t>July 26, 2021</a:t>
            </a:fld>
            <a:endParaRPr lang="en-US"/>
          </a:p>
        </p:txBody>
      </p:sp>
    </p:spTree>
    <p:extLst>
      <p:ext uri="{BB962C8B-B14F-4D97-AF65-F5344CB8AC3E}">
        <p14:creationId xmlns="" xmlns:p14="http://schemas.microsoft.com/office/powerpoint/2010/main" val="19879160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368280"/>
          </a:xfrm>
        </p:spPr>
        <p:txBody>
          <a:bodyPr>
            <a:noAutofit/>
          </a:bodyPr>
          <a:lstStyle/>
          <a:p>
            <a:pPr algn="l"/>
            <a:r>
              <a:rPr lang="en-US" sz="3600" b="1" dirty="0">
                <a:solidFill>
                  <a:srgbClr val="0070C0"/>
                </a:solidFill>
              </a:rPr>
              <a:t>CPU SCHEDULING: SCHEDULING CRITERIA</a:t>
            </a:r>
            <a:endParaRPr lang="en-US" sz="3600" dirty="0">
              <a:solidFill>
                <a:srgbClr val="0070C0"/>
              </a:solidFill>
            </a:endParaRPr>
          </a:p>
        </p:txBody>
      </p:sp>
      <p:sp>
        <p:nvSpPr>
          <p:cNvPr id="3" name="Content Placeholder 2"/>
          <p:cNvSpPr>
            <a:spLocks noGrp="1"/>
          </p:cNvSpPr>
          <p:nvPr>
            <p:ph idx="1"/>
          </p:nvPr>
        </p:nvSpPr>
        <p:spPr>
          <a:xfrm>
            <a:off x="457200" y="833862"/>
            <a:ext cx="8229600" cy="5666972"/>
          </a:xfrm>
        </p:spPr>
        <p:txBody>
          <a:bodyPr>
            <a:noAutofit/>
          </a:bodyPr>
          <a:lstStyle/>
          <a:p>
            <a:pPr lvl="0" algn="just"/>
            <a:r>
              <a:rPr lang="en-US" sz="2400" b="1" dirty="0" smtClean="0"/>
              <a:t>TURNAROUND TIME</a:t>
            </a:r>
            <a:endParaRPr lang="en-US" sz="2400" dirty="0"/>
          </a:p>
          <a:p>
            <a:pPr lvl="1" algn="just"/>
            <a:r>
              <a:rPr lang="en-US" sz="2400" dirty="0" smtClean="0"/>
              <a:t>From the point of view of a particular process, the important criterion is how long it takes to execute that process. </a:t>
            </a:r>
          </a:p>
          <a:p>
            <a:pPr lvl="1" algn="just"/>
            <a:r>
              <a:rPr lang="en-US" sz="2400" dirty="0" smtClean="0"/>
              <a:t>The interval from time of submission of the process to the time of completion of the process .</a:t>
            </a:r>
          </a:p>
          <a:p>
            <a:pPr lvl="1" algn="just"/>
            <a:r>
              <a:rPr lang="en-US" sz="2400" dirty="0" smtClean="0"/>
              <a:t>Turnaround time is the sum of the periods spent waiting in the ready queue, executing on the CPU, and doing I/O.</a:t>
            </a:r>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87</a:t>
            </a:fld>
            <a:endParaRPr lang="en-US"/>
          </a:p>
        </p:txBody>
      </p:sp>
      <p:sp>
        <p:nvSpPr>
          <p:cNvPr id="6" name="Date Placeholder 5"/>
          <p:cNvSpPr>
            <a:spLocks noGrp="1"/>
          </p:cNvSpPr>
          <p:nvPr>
            <p:ph type="dt" sz="half" idx="10"/>
          </p:nvPr>
        </p:nvSpPr>
        <p:spPr/>
        <p:txBody>
          <a:bodyPr/>
          <a:lstStyle/>
          <a:p>
            <a:fld id="{CA5272B2-7983-4428-A0B6-0F444A8BEAA4}" type="datetime4">
              <a:rPr lang="en-US" smtClean="0"/>
              <a:pPr/>
              <a:t>July 26, 2021</a:t>
            </a:fld>
            <a:endParaRPr lang="en-US"/>
          </a:p>
        </p:txBody>
      </p:sp>
      <p:sp>
        <p:nvSpPr>
          <p:cNvPr id="7" name="Rectangle 6"/>
          <p:cNvSpPr/>
          <p:nvPr/>
        </p:nvSpPr>
        <p:spPr>
          <a:xfrm>
            <a:off x="1071538" y="4572008"/>
            <a:ext cx="7072362" cy="1200329"/>
          </a:xfrm>
          <a:prstGeom prst="rect">
            <a:avLst/>
          </a:prstGeom>
        </p:spPr>
        <p:txBody>
          <a:bodyPr wrap="square">
            <a:spAutoFit/>
          </a:bodyPr>
          <a:lstStyle/>
          <a:p>
            <a:pPr algn="ctr"/>
            <a:r>
              <a:rPr lang="en-US" sz="2400" b="1" dirty="0" smtClean="0"/>
              <a:t>Turnaround Time = Burst Time + Waiting Time</a:t>
            </a:r>
            <a:endParaRPr lang="en-US" sz="2400" dirty="0" smtClean="0"/>
          </a:p>
          <a:p>
            <a:pPr algn="ctr"/>
            <a:endParaRPr lang="en-US" sz="2400" b="1" dirty="0" smtClean="0"/>
          </a:p>
          <a:p>
            <a:pPr algn="ctr"/>
            <a:r>
              <a:rPr lang="en-US" sz="2400" b="1" dirty="0" smtClean="0"/>
              <a:t>Turnaround Time = Completion Time — Arrival Time</a:t>
            </a:r>
            <a:endParaRPr lang="en-US" sz="2400" dirty="0"/>
          </a:p>
        </p:txBody>
      </p:sp>
    </p:spTree>
    <p:extLst>
      <p:ext uri="{BB962C8B-B14F-4D97-AF65-F5344CB8AC3E}">
        <p14:creationId xmlns="" xmlns:p14="http://schemas.microsoft.com/office/powerpoint/2010/main" val="19879160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654032"/>
          </a:xfrm>
        </p:spPr>
        <p:txBody>
          <a:bodyPr>
            <a:normAutofit/>
          </a:bodyPr>
          <a:lstStyle/>
          <a:p>
            <a:pPr algn="l"/>
            <a:r>
              <a:rPr lang="en-US" sz="3600" b="1" dirty="0">
                <a:solidFill>
                  <a:srgbClr val="0070C0"/>
                </a:solidFill>
              </a:rPr>
              <a:t>CPU SCHEDULING: SCHEDULING CRITERIA</a:t>
            </a:r>
            <a:endParaRPr lang="en-US" sz="3600" dirty="0">
              <a:solidFill>
                <a:srgbClr val="0070C0"/>
              </a:solidFill>
            </a:endParaRPr>
          </a:p>
        </p:txBody>
      </p:sp>
      <p:sp>
        <p:nvSpPr>
          <p:cNvPr id="3" name="Content Placeholder 2"/>
          <p:cNvSpPr>
            <a:spLocks noGrp="1"/>
          </p:cNvSpPr>
          <p:nvPr>
            <p:ph idx="1"/>
          </p:nvPr>
        </p:nvSpPr>
        <p:spPr>
          <a:xfrm>
            <a:off x="457200" y="905870"/>
            <a:ext cx="8229600" cy="5523526"/>
          </a:xfrm>
        </p:spPr>
        <p:txBody>
          <a:bodyPr>
            <a:noAutofit/>
          </a:bodyPr>
          <a:lstStyle/>
          <a:p>
            <a:pPr lvl="0" algn="just"/>
            <a:r>
              <a:rPr lang="en-US" sz="2400" b="1" dirty="0"/>
              <a:t>WAITING TIME</a:t>
            </a:r>
            <a:endParaRPr lang="en-US" sz="2400" dirty="0"/>
          </a:p>
          <a:p>
            <a:pPr lvl="1" algn="just"/>
            <a:r>
              <a:rPr lang="en-US" sz="2400" dirty="0" smtClean="0"/>
              <a:t>The CPU-scheduling algorithm does not affect the amount of time during which a process executes or does I/O. </a:t>
            </a:r>
          </a:p>
          <a:p>
            <a:pPr lvl="1" algn="just"/>
            <a:r>
              <a:rPr lang="en-US" sz="2400" dirty="0" smtClean="0"/>
              <a:t>It affects only the amount of time that a process spends waiting in the ready queue.</a:t>
            </a:r>
          </a:p>
          <a:p>
            <a:pPr lvl="1" algn="just"/>
            <a:r>
              <a:rPr lang="en-US" sz="2400" dirty="0" smtClean="0"/>
              <a:t>Waiting time is the sum of the periods spent waiting in the ready queue.</a:t>
            </a:r>
          </a:p>
          <a:p>
            <a:pPr lvl="1" algn="just"/>
            <a:endParaRPr lang="en-US" sz="2400" dirty="0" smtClean="0"/>
          </a:p>
          <a:p>
            <a:pPr lvl="0" algn="just"/>
            <a:r>
              <a:rPr lang="en-US" sz="2400" b="1" dirty="0" smtClean="0"/>
              <a:t>LOAD </a:t>
            </a:r>
            <a:r>
              <a:rPr lang="en-US" sz="2400" b="1" dirty="0"/>
              <a:t>AVERAGE</a:t>
            </a:r>
            <a:endParaRPr lang="en-US" sz="2400" dirty="0"/>
          </a:p>
          <a:p>
            <a:pPr lvl="1" algn="just"/>
            <a:r>
              <a:rPr lang="en-US" sz="2400" dirty="0"/>
              <a:t>It is the average number of processes residing in the ready queue waiting for their turn to get into the CPU.</a:t>
            </a:r>
          </a:p>
          <a:p>
            <a:pPr algn="just"/>
            <a:endParaRPr lang="en-US" sz="24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88</a:t>
            </a:fld>
            <a:endParaRPr lang="en-US"/>
          </a:p>
        </p:txBody>
      </p:sp>
      <p:sp>
        <p:nvSpPr>
          <p:cNvPr id="6" name="Date Placeholder 5"/>
          <p:cNvSpPr>
            <a:spLocks noGrp="1"/>
          </p:cNvSpPr>
          <p:nvPr>
            <p:ph type="dt" sz="half" idx="10"/>
          </p:nvPr>
        </p:nvSpPr>
        <p:spPr/>
        <p:txBody>
          <a:bodyPr/>
          <a:lstStyle/>
          <a:p>
            <a:fld id="{51D8DFAE-1308-4CC5-8C51-78851DB5ABCA}" type="datetime4">
              <a:rPr lang="en-US" smtClean="0"/>
              <a:pPr/>
              <a:t>July 26, 2021</a:t>
            </a:fld>
            <a:endParaRPr lang="en-US"/>
          </a:p>
        </p:txBody>
      </p:sp>
    </p:spTree>
    <p:extLst>
      <p:ext uri="{BB962C8B-B14F-4D97-AF65-F5344CB8AC3E}">
        <p14:creationId xmlns="" xmlns:p14="http://schemas.microsoft.com/office/powerpoint/2010/main" val="31429357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654032"/>
          </a:xfrm>
        </p:spPr>
        <p:txBody>
          <a:bodyPr>
            <a:normAutofit/>
          </a:bodyPr>
          <a:lstStyle/>
          <a:p>
            <a:pPr algn="l"/>
            <a:r>
              <a:rPr lang="en-US" sz="3600" b="1" dirty="0">
                <a:solidFill>
                  <a:srgbClr val="0070C0"/>
                </a:solidFill>
              </a:rPr>
              <a:t>CPU SCHEDULING: SCHEDULING CRITERIA</a:t>
            </a:r>
            <a:endParaRPr lang="en-US" sz="3600" dirty="0">
              <a:solidFill>
                <a:srgbClr val="0070C0"/>
              </a:solidFill>
            </a:endParaRPr>
          </a:p>
        </p:txBody>
      </p:sp>
      <p:sp>
        <p:nvSpPr>
          <p:cNvPr id="3" name="Content Placeholder 2"/>
          <p:cNvSpPr>
            <a:spLocks noGrp="1"/>
          </p:cNvSpPr>
          <p:nvPr>
            <p:ph idx="1"/>
          </p:nvPr>
        </p:nvSpPr>
        <p:spPr>
          <a:xfrm>
            <a:off x="457200" y="905870"/>
            <a:ext cx="8229600" cy="5523526"/>
          </a:xfrm>
        </p:spPr>
        <p:txBody>
          <a:bodyPr>
            <a:noAutofit/>
          </a:bodyPr>
          <a:lstStyle/>
          <a:p>
            <a:pPr lvl="0" algn="just"/>
            <a:r>
              <a:rPr lang="en-US" sz="2400" b="1" dirty="0" smtClean="0"/>
              <a:t>RESPONSE </a:t>
            </a:r>
            <a:r>
              <a:rPr lang="en-US" sz="2400" b="1" dirty="0"/>
              <a:t>TIME</a:t>
            </a:r>
            <a:endParaRPr lang="en-US" sz="2400" dirty="0"/>
          </a:p>
          <a:p>
            <a:pPr lvl="1" algn="just"/>
            <a:r>
              <a:rPr lang="en-US" sz="2400" dirty="0" smtClean="0"/>
              <a:t>In an interactive system, turnaround time may not be the best criterion. </a:t>
            </a:r>
          </a:p>
          <a:p>
            <a:pPr lvl="1" algn="just"/>
            <a:r>
              <a:rPr lang="en-US" sz="2400" dirty="0" smtClean="0"/>
              <a:t>Often, a process can produce some output fairly early and can continue computing new results while previous results are being output to the user. </a:t>
            </a:r>
          </a:p>
          <a:p>
            <a:pPr lvl="1" algn="just"/>
            <a:r>
              <a:rPr lang="en-US" sz="2400" dirty="0" smtClean="0"/>
              <a:t>Thus, another measure is the time from the submission of a request until the first response is produced.</a:t>
            </a:r>
          </a:p>
          <a:p>
            <a:pPr lvl="1" algn="just"/>
            <a:r>
              <a:rPr lang="en-US" sz="2400" dirty="0" smtClean="0"/>
              <a:t>This measure, called response time, is the time it takes to start responding, not the time it takes to output the response.</a:t>
            </a:r>
            <a:endParaRPr lang="en-US" sz="2400" dirty="0"/>
          </a:p>
        </p:txBody>
      </p:sp>
      <p:sp>
        <p:nvSpPr>
          <p:cNvPr id="4" name="Footer Placeholder 3"/>
          <p:cNvSpPr>
            <a:spLocks noGrp="1"/>
          </p:cNvSpPr>
          <p:nvPr>
            <p:ph type="ftr" sz="quarter" idx="11"/>
          </p:nvPr>
        </p:nvSpPr>
        <p:spPr/>
        <p:txBody>
          <a:bodyPr/>
          <a:lstStyle/>
          <a:p>
            <a:r>
              <a:rPr lang="en-US" dirty="0" smtClean="0"/>
              <a:t>SCSA1501-Operating </a:t>
            </a:r>
            <a:r>
              <a:rPr lang="en-US" dirty="0" err="1" smtClean="0"/>
              <a:t>Syst</a:t>
            </a:r>
            <a:r>
              <a:rPr lang="en-US" dirty="0" smtClean="0"/>
              <a:t> </a:t>
            </a:r>
            <a:r>
              <a:rPr lang="en-US" dirty="0" err="1" smtClean="0"/>
              <a:t>ems</a:t>
            </a:r>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pPr/>
              <a:t>89</a:t>
            </a:fld>
            <a:endParaRPr lang="en-US"/>
          </a:p>
        </p:txBody>
      </p:sp>
      <p:sp>
        <p:nvSpPr>
          <p:cNvPr id="6" name="Date Placeholder 5"/>
          <p:cNvSpPr>
            <a:spLocks noGrp="1"/>
          </p:cNvSpPr>
          <p:nvPr>
            <p:ph type="dt" sz="half" idx="10"/>
          </p:nvPr>
        </p:nvSpPr>
        <p:spPr/>
        <p:txBody>
          <a:bodyPr/>
          <a:lstStyle/>
          <a:p>
            <a:fld id="{51D8DFAE-1308-4CC5-8C51-78851DB5ABCA}" type="datetime4">
              <a:rPr lang="en-US" smtClean="0"/>
              <a:pPr/>
              <a:t>July 26, 2021</a:t>
            </a:fld>
            <a:endParaRPr lang="en-US"/>
          </a:p>
        </p:txBody>
      </p:sp>
    </p:spTree>
    <p:extLst>
      <p:ext uri="{BB962C8B-B14F-4D97-AF65-F5344CB8AC3E}">
        <p14:creationId xmlns="" xmlns:p14="http://schemas.microsoft.com/office/powerpoint/2010/main" val="3142935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229600" cy="6000792"/>
          </a:xfrm>
        </p:spPr>
        <p:txBody>
          <a:bodyPr>
            <a:noAutofit/>
          </a:bodyPr>
          <a:lstStyle/>
          <a:p>
            <a:pPr algn="just"/>
            <a:r>
              <a:rPr lang="en-US" sz="2400" dirty="0" smtClean="0"/>
              <a:t>The sizes of the text and data sections are fixed, as their sizes do not change during program run time.</a:t>
            </a:r>
          </a:p>
          <a:p>
            <a:pPr algn="just"/>
            <a:r>
              <a:rPr lang="en-US" sz="2400" dirty="0" smtClean="0"/>
              <a:t>The stack and heap sections can shrink and grow dynamically during program execution. </a:t>
            </a:r>
          </a:p>
          <a:p>
            <a:pPr algn="just"/>
            <a:r>
              <a:rPr lang="en-US" sz="2400" dirty="0" smtClean="0"/>
              <a:t>Each time a function is called, an </a:t>
            </a:r>
            <a:r>
              <a:rPr lang="en-US" sz="2400" b="1" dirty="0" smtClean="0"/>
              <a:t>activation record containing function parameters, local variables, </a:t>
            </a:r>
            <a:r>
              <a:rPr lang="en-US" sz="2400" dirty="0" smtClean="0"/>
              <a:t>and the return address is pushed onto the stack; when control is returned from the function, the activation record is popped from the stack. </a:t>
            </a:r>
          </a:p>
          <a:p>
            <a:pPr algn="just"/>
            <a:r>
              <a:rPr lang="en-US" sz="2400" dirty="0" smtClean="0"/>
              <a:t>Similarly, the heap will grow as memory is dynamically allocated, and will shrink when memory is returned to the system. </a:t>
            </a:r>
          </a:p>
          <a:p>
            <a:pPr algn="just"/>
            <a:endParaRPr lang="en-US" sz="2400" dirty="0" smtClean="0"/>
          </a:p>
          <a:p>
            <a:pPr algn="just"/>
            <a:r>
              <a:rPr lang="en-US" sz="2400" dirty="0" smtClean="0"/>
              <a:t>Although the stack and heap sections grow </a:t>
            </a:r>
            <a:r>
              <a:rPr lang="en-US" sz="2400" b="1" i="1" dirty="0" smtClean="0"/>
              <a:t>toward </a:t>
            </a:r>
            <a:r>
              <a:rPr lang="en-US" sz="2400" dirty="0" smtClean="0"/>
              <a:t>one another, the operating system must ensure they do not </a:t>
            </a:r>
            <a:r>
              <a:rPr lang="en-US" sz="2400" b="1" i="1" dirty="0" smtClean="0"/>
              <a:t>overlap one another.</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buNone/>
            </a:pPr>
            <a:r>
              <a:rPr lang="en-US" sz="2500" b="1" dirty="0" smtClean="0"/>
              <a:t>CPU Scheduling Criteria</a:t>
            </a:r>
          </a:p>
          <a:p>
            <a:pPr>
              <a:buNone/>
            </a:pPr>
            <a:r>
              <a:rPr lang="en-US" sz="2500" dirty="0" smtClean="0"/>
              <a:t>	A CPU scheduling algorithm tries to maximize and minimize the following: </a:t>
            </a:r>
            <a:endParaRPr lang="en-US" sz="25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90</a:t>
            </a:fld>
            <a:endParaRPr lang="en-US"/>
          </a:p>
        </p:txBody>
      </p:sp>
      <p:pic>
        <p:nvPicPr>
          <p:cNvPr id="113667" name="Picture 3"/>
          <p:cNvPicPr>
            <a:picLocks noChangeAspect="1" noChangeArrowheads="1"/>
          </p:cNvPicPr>
          <p:nvPr/>
        </p:nvPicPr>
        <p:blipFill>
          <a:blip r:embed="rId2"/>
          <a:srcRect/>
          <a:stretch>
            <a:fillRect/>
          </a:stretch>
        </p:blipFill>
        <p:spPr bwMode="auto">
          <a:xfrm>
            <a:off x="1142976" y="2000240"/>
            <a:ext cx="6715172" cy="3714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511156"/>
          </a:xfrm>
        </p:spPr>
        <p:txBody>
          <a:bodyPr>
            <a:normAutofit fontScale="90000"/>
          </a:bodyPr>
          <a:lstStyle/>
          <a:p>
            <a:r>
              <a:rPr lang="en-US" b="1" dirty="0">
                <a:solidFill>
                  <a:srgbClr val="0070C0"/>
                </a:solidFill>
              </a:rPr>
              <a:t>CPU </a:t>
            </a:r>
            <a:r>
              <a:rPr lang="en-US" b="1" dirty="0" smtClean="0">
                <a:solidFill>
                  <a:srgbClr val="0070C0"/>
                </a:solidFill>
              </a:rPr>
              <a:t>SCHEDULING</a:t>
            </a:r>
            <a:endParaRPr lang="en-US" dirty="0">
              <a:solidFill>
                <a:srgbClr val="0070C0"/>
              </a:solidFill>
            </a:endParaRPr>
          </a:p>
        </p:txBody>
      </p:sp>
      <p:sp>
        <p:nvSpPr>
          <p:cNvPr id="3" name="Content Placeholder 2"/>
          <p:cNvSpPr>
            <a:spLocks noGrp="1"/>
          </p:cNvSpPr>
          <p:nvPr>
            <p:ph idx="1"/>
          </p:nvPr>
        </p:nvSpPr>
        <p:spPr>
          <a:xfrm>
            <a:off x="457200" y="785794"/>
            <a:ext cx="8229600" cy="5523526"/>
          </a:xfrm>
        </p:spPr>
        <p:txBody>
          <a:bodyPr>
            <a:normAutofit lnSpcReduction="10000"/>
          </a:bodyPr>
          <a:lstStyle/>
          <a:p>
            <a:pPr algn="just"/>
            <a:r>
              <a:rPr lang="en-US" sz="2600" b="1" dirty="0" smtClean="0"/>
              <a:t>CPU Scheduling decision may take place when a process:</a:t>
            </a:r>
            <a:endParaRPr lang="en-US" sz="2600" b="1" dirty="0"/>
          </a:p>
          <a:p>
            <a:pPr lvl="1" algn="just"/>
            <a:r>
              <a:rPr lang="en-IN" sz="2600" dirty="0" smtClean="0"/>
              <a:t>switches </a:t>
            </a:r>
            <a:r>
              <a:rPr lang="en-IN" sz="2600" dirty="0"/>
              <a:t>from the </a:t>
            </a:r>
            <a:r>
              <a:rPr lang="en-IN" sz="2600" b="1" dirty="0"/>
              <a:t>running</a:t>
            </a:r>
            <a:r>
              <a:rPr lang="en-IN" sz="2600" dirty="0"/>
              <a:t> state to the </a:t>
            </a:r>
            <a:r>
              <a:rPr lang="en-IN" sz="2600" b="1" dirty="0"/>
              <a:t>waiting</a:t>
            </a:r>
            <a:r>
              <a:rPr lang="en-IN" sz="2600" dirty="0"/>
              <a:t> </a:t>
            </a:r>
            <a:r>
              <a:rPr lang="en-IN" sz="2600" dirty="0" smtClean="0"/>
              <a:t>state (</a:t>
            </a:r>
            <a:r>
              <a:rPr lang="en-IN" sz="2600" dirty="0"/>
              <a:t>for I/O request or invocation of wait for the termination of one of the child processes</a:t>
            </a:r>
            <a:r>
              <a:rPr lang="en-IN" sz="2600" dirty="0" smtClean="0"/>
              <a:t>).</a:t>
            </a:r>
          </a:p>
          <a:p>
            <a:pPr lvl="1" algn="just"/>
            <a:endParaRPr lang="en-IN" sz="2600" dirty="0"/>
          </a:p>
          <a:p>
            <a:pPr lvl="1" algn="just"/>
            <a:r>
              <a:rPr lang="en-IN" sz="2600" dirty="0" smtClean="0"/>
              <a:t>switches </a:t>
            </a:r>
            <a:r>
              <a:rPr lang="en-IN" sz="2600" dirty="0"/>
              <a:t>from the </a:t>
            </a:r>
            <a:r>
              <a:rPr lang="en-IN" sz="2600" b="1" dirty="0"/>
              <a:t>running</a:t>
            </a:r>
            <a:r>
              <a:rPr lang="en-IN" sz="2600" dirty="0"/>
              <a:t> state to the </a:t>
            </a:r>
            <a:r>
              <a:rPr lang="en-IN" sz="2600" b="1" dirty="0"/>
              <a:t>ready</a:t>
            </a:r>
            <a:r>
              <a:rPr lang="en-IN" sz="2600" dirty="0"/>
              <a:t> state (for example, when an interrupt occurs</a:t>
            </a:r>
            <a:r>
              <a:rPr lang="en-IN" sz="2600" dirty="0" smtClean="0"/>
              <a:t>).</a:t>
            </a:r>
          </a:p>
          <a:p>
            <a:pPr lvl="1" algn="just"/>
            <a:endParaRPr lang="en-IN" sz="2600" dirty="0"/>
          </a:p>
          <a:p>
            <a:pPr lvl="1" algn="just"/>
            <a:r>
              <a:rPr lang="en-IN" sz="2600" dirty="0" smtClean="0"/>
              <a:t>switches </a:t>
            </a:r>
            <a:r>
              <a:rPr lang="en-IN" sz="2600" dirty="0"/>
              <a:t>from the </a:t>
            </a:r>
            <a:r>
              <a:rPr lang="en-IN" sz="2600" b="1" dirty="0"/>
              <a:t>waiting</a:t>
            </a:r>
            <a:r>
              <a:rPr lang="en-IN" sz="2600" dirty="0"/>
              <a:t> state to the </a:t>
            </a:r>
            <a:r>
              <a:rPr lang="en-IN" sz="2600" b="1" dirty="0"/>
              <a:t>ready</a:t>
            </a:r>
            <a:r>
              <a:rPr lang="en-IN" sz="2600" dirty="0"/>
              <a:t> </a:t>
            </a:r>
            <a:r>
              <a:rPr lang="en-IN" sz="2600" dirty="0" smtClean="0"/>
              <a:t>state (</a:t>
            </a:r>
            <a:r>
              <a:rPr lang="en-IN" sz="2600" dirty="0"/>
              <a:t>for example, completion of I/O</a:t>
            </a:r>
            <a:r>
              <a:rPr lang="en-IN" sz="2600" dirty="0" smtClean="0"/>
              <a:t>).</a:t>
            </a:r>
          </a:p>
          <a:p>
            <a:pPr lvl="1" algn="just"/>
            <a:endParaRPr lang="en-IN" sz="2600" dirty="0"/>
          </a:p>
          <a:p>
            <a:pPr lvl="1" algn="just"/>
            <a:r>
              <a:rPr lang="en-IN" sz="2600" dirty="0"/>
              <a:t>When a process </a:t>
            </a:r>
            <a:r>
              <a:rPr lang="en-IN" sz="2600" b="1" dirty="0"/>
              <a:t>terminates</a:t>
            </a:r>
            <a:r>
              <a:rPr lang="en-IN" sz="2600" dirty="0"/>
              <a:t>.</a:t>
            </a:r>
          </a:p>
          <a:p>
            <a:pPr algn="just"/>
            <a:endParaRPr lang="en-US" sz="26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91</a:t>
            </a:fld>
            <a:endParaRPr lang="en-US"/>
          </a:p>
        </p:txBody>
      </p:sp>
      <p:sp>
        <p:nvSpPr>
          <p:cNvPr id="6" name="Date Placeholder 5"/>
          <p:cNvSpPr>
            <a:spLocks noGrp="1"/>
          </p:cNvSpPr>
          <p:nvPr>
            <p:ph type="dt" sz="half" idx="10"/>
          </p:nvPr>
        </p:nvSpPr>
        <p:spPr/>
        <p:txBody>
          <a:bodyPr/>
          <a:lstStyle/>
          <a:p>
            <a:fld id="{BCB5BD6C-877E-4B35-AF69-8434CFEEC64D}" type="datetime4">
              <a:rPr lang="en-US" smtClean="0"/>
              <a:pPr/>
              <a:t>July 26, 2021</a:t>
            </a:fld>
            <a:endParaRPr lang="en-US"/>
          </a:p>
        </p:txBody>
      </p:sp>
    </p:spTree>
    <p:extLst>
      <p:ext uri="{BB962C8B-B14F-4D97-AF65-F5344CB8AC3E}">
        <p14:creationId xmlns="" xmlns:p14="http://schemas.microsoft.com/office/powerpoint/2010/main" val="2538185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92</a:t>
            </a:fld>
            <a:endParaRPr lang="en-US"/>
          </a:p>
        </p:txBody>
      </p:sp>
      <p:graphicFrame>
        <p:nvGraphicFramePr>
          <p:cNvPr id="7" name="Table 6"/>
          <p:cNvGraphicFramePr>
            <a:graphicFrameLocks noGrp="1"/>
          </p:cNvGraphicFramePr>
          <p:nvPr/>
        </p:nvGraphicFramePr>
        <p:xfrm>
          <a:off x="428596" y="357166"/>
          <a:ext cx="8072494" cy="5786477"/>
        </p:xfrm>
        <a:graphic>
          <a:graphicData uri="http://schemas.openxmlformats.org/drawingml/2006/table">
            <a:tbl>
              <a:tblPr/>
              <a:tblGrid>
                <a:gridCol w="4036247"/>
                <a:gridCol w="4036247"/>
              </a:tblGrid>
              <a:tr h="398230">
                <a:tc>
                  <a:txBody>
                    <a:bodyPr/>
                    <a:lstStyle/>
                    <a:p>
                      <a:pPr algn="ctr"/>
                      <a:r>
                        <a:rPr lang="en-US" sz="2000" b="1" dirty="0"/>
                        <a:t>Preemptive Scheduling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t>Non-Preemptive Scheduling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48757">
                <a:tc>
                  <a:txBody>
                    <a:bodyPr/>
                    <a:lstStyle/>
                    <a:p>
                      <a:pPr algn="just"/>
                      <a:r>
                        <a:rPr lang="en-US" sz="2000" dirty="0"/>
                        <a:t>Resources are allocated according to the cycles for a limited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000"/>
                        <a:t>Resources are used and then held by the process until it gets terminated.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20196">
                <a:tc>
                  <a:txBody>
                    <a:bodyPr/>
                    <a:lstStyle/>
                    <a:p>
                      <a:pPr algn="just"/>
                      <a:r>
                        <a:rPr lang="en-US" sz="2000" dirty="0"/>
                        <a:t>The process can be interrupted, even before the completion.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000"/>
                        <a:t>The process is not interrupted until its life cycle is complete.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010890">
                <a:tc>
                  <a:txBody>
                    <a:bodyPr/>
                    <a:lstStyle/>
                    <a:p>
                      <a:pPr algn="just"/>
                      <a:r>
                        <a:rPr lang="en-US" sz="2000" dirty="0"/>
                        <a:t>Starvation may be caused, due to the insertion of priority process in the queue.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000"/>
                        <a:t>Starvation can occur when a process with large burst time occupies the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48757">
                <a:tc>
                  <a:txBody>
                    <a:bodyPr/>
                    <a:lstStyle/>
                    <a:p>
                      <a:pPr algn="just"/>
                      <a:r>
                        <a:rPr lang="en-US" sz="2000" dirty="0"/>
                        <a:t>Maintaining queue and remaining time needs storage overhead.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000" dirty="0"/>
                        <a:t>No such overheads are 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48757">
                <a:tc>
                  <a:txBody>
                    <a:bodyPr/>
                    <a:lstStyle/>
                    <a:p>
                      <a:pPr algn="just"/>
                      <a:r>
                        <a:rPr lang="en-US" sz="2000" dirty="0"/>
                        <a:t>In preemptive scheduling, CPU utilization is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000" dirty="0"/>
                        <a:t>It is low in non preemptive scheduling.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010890">
                <a:tc>
                  <a:txBody>
                    <a:bodyPr/>
                    <a:lstStyle/>
                    <a:p>
                      <a:pPr algn="just"/>
                      <a:r>
                        <a:rPr lang="en-US" sz="2000" dirty="0"/>
                        <a:t>Examples of preemptive scheduling are Round Robin and Shortest Remaining Time First.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000" dirty="0"/>
                        <a:t>Examples of non-preemptive scheduling are First Come First Serve and Shortest Job First.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11156"/>
          </a:xfrm>
        </p:spPr>
        <p:txBody>
          <a:bodyPr>
            <a:normAutofit fontScale="90000"/>
          </a:bodyPr>
          <a:lstStyle/>
          <a:p>
            <a:r>
              <a:rPr lang="en-US" b="1" dirty="0">
                <a:solidFill>
                  <a:srgbClr val="0070C0"/>
                </a:solidFill>
              </a:rPr>
              <a:t>SCHEDULING ALGORITHMS</a:t>
            </a:r>
            <a:endParaRPr lang="en-US" dirty="0">
              <a:solidFill>
                <a:srgbClr val="0070C0"/>
              </a:solidFill>
            </a:endParaRPr>
          </a:p>
        </p:txBody>
      </p:sp>
      <p:sp>
        <p:nvSpPr>
          <p:cNvPr id="3" name="Content Placeholder 2"/>
          <p:cNvSpPr>
            <a:spLocks noGrp="1"/>
          </p:cNvSpPr>
          <p:nvPr>
            <p:ph idx="1"/>
          </p:nvPr>
        </p:nvSpPr>
        <p:spPr>
          <a:xfrm>
            <a:off x="467544" y="928670"/>
            <a:ext cx="8229600" cy="5596674"/>
          </a:xfrm>
        </p:spPr>
        <p:txBody>
          <a:bodyPr>
            <a:normAutofit/>
          </a:bodyPr>
          <a:lstStyle/>
          <a:p>
            <a:pPr lvl="0" algn="just"/>
            <a:r>
              <a:rPr lang="en-US" sz="2500" dirty="0"/>
              <a:t>CPU scheduling deals with the problem of deciding which of the processes in the ready queue is to be allocated the CPU.</a:t>
            </a:r>
          </a:p>
          <a:p>
            <a:pPr lvl="0" algn="just"/>
            <a:r>
              <a:rPr lang="en-US" sz="2500" dirty="0"/>
              <a:t>There are many different CPU scheduling algorithms:</a:t>
            </a:r>
          </a:p>
          <a:p>
            <a:pPr lvl="1" algn="just"/>
            <a:r>
              <a:rPr lang="en-US" sz="2500" b="1" dirty="0">
                <a:solidFill>
                  <a:srgbClr val="FF0000"/>
                </a:solidFill>
              </a:rPr>
              <a:t>First Come First Serve (FCFS) Scheduling</a:t>
            </a:r>
          </a:p>
          <a:p>
            <a:pPr lvl="1" algn="just"/>
            <a:r>
              <a:rPr lang="en-US" sz="2500" b="1" dirty="0">
                <a:solidFill>
                  <a:srgbClr val="FF0000"/>
                </a:solidFill>
              </a:rPr>
              <a:t>Shortest-Job-First (SJF) Scheduling</a:t>
            </a:r>
          </a:p>
          <a:p>
            <a:pPr lvl="1" algn="just"/>
            <a:r>
              <a:rPr lang="en-US" sz="2500" b="1" dirty="0">
                <a:solidFill>
                  <a:srgbClr val="FF0000"/>
                </a:solidFill>
              </a:rPr>
              <a:t>Priority Scheduling</a:t>
            </a:r>
          </a:p>
          <a:p>
            <a:pPr lvl="1" algn="just"/>
            <a:r>
              <a:rPr lang="en-US" sz="2500" b="1" dirty="0">
                <a:solidFill>
                  <a:srgbClr val="FF0000"/>
                </a:solidFill>
              </a:rPr>
              <a:t>Shortest Remaining Time (SRT) Scheduling </a:t>
            </a:r>
          </a:p>
          <a:p>
            <a:pPr lvl="1" algn="just"/>
            <a:r>
              <a:rPr lang="en-US" sz="2500" b="1" dirty="0">
                <a:solidFill>
                  <a:srgbClr val="FF0000"/>
                </a:solidFill>
              </a:rPr>
              <a:t>Round Robin (RR) Scheduling</a:t>
            </a:r>
          </a:p>
          <a:p>
            <a:pPr lvl="1" algn="just"/>
            <a:r>
              <a:rPr lang="en-US" sz="2500" b="1" dirty="0">
                <a:solidFill>
                  <a:srgbClr val="FF0000"/>
                </a:solidFill>
              </a:rPr>
              <a:t>Multilevel Queue Scheduling</a:t>
            </a:r>
          </a:p>
          <a:p>
            <a:pPr lvl="1" algn="just"/>
            <a:r>
              <a:rPr lang="en-US" sz="2500" b="1" dirty="0">
                <a:solidFill>
                  <a:srgbClr val="FF0000"/>
                </a:solidFill>
              </a:rPr>
              <a:t>Multilevel Feedback Queue Scheduling</a:t>
            </a:r>
          </a:p>
          <a:p>
            <a:pPr marL="0" indent="0">
              <a:buNone/>
            </a:pPr>
            <a:endParaRPr lang="en-US" sz="25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93</a:t>
            </a:fld>
            <a:endParaRPr lang="en-US"/>
          </a:p>
        </p:txBody>
      </p:sp>
      <p:sp>
        <p:nvSpPr>
          <p:cNvPr id="6" name="Date Placeholder 5"/>
          <p:cNvSpPr>
            <a:spLocks noGrp="1"/>
          </p:cNvSpPr>
          <p:nvPr>
            <p:ph type="dt" sz="half" idx="10"/>
          </p:nvPr>
        </p:nvSpPr>
        <p:spPr/>
        <p:txBody>
          <a:bodyPr/>
          <a:lstStyle/>
          <a:p>
            <a:fld id="{F317709D-E702-496C-986F-B9C21F3A4F46}" type="datetime4">
              <a:rPr lang="en-US" smtClean="0"/>
              <a:pPr/>
              <a:t>July 26, 2021</a:t>
            </a:fld>
            <a:endParaRPr lang="en-US"/>
          </a:p>
        </p:txBody>
      </p:sp>
    </p:spTree>
    <p:extLst>
      <p:ext uri="{BB962C8B-B14F-4D97-AF65-F5344CB8AC3E}">
        <p14:creationId xmlns="" xmlns:p14="http://schemas.microsoft.com/office/powerpoint/2010/main" val="38908780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928670"/>
          </a:xfrm>
        </p:spPr>
        <p:txBody>
          <a:bodyPr>
            <a:noAutofit/>
          </a:bodyPr>
          <a:lstStyle/>
          <a:p>
            <a:r>
              <a:rPr lang="en-US" sz="3200" b="1" dirty="0">
                <a:solidFill>
                  <a:srgbClr val="0070C0"/>
                </a:solidFill>
              </a:rPr>
              <a:t>COMMON DEFINITIONS INVOLVED IN CALCULATION </a:t>
            </a:r>
            <a:r>
              <a:rPr lang="en-US" sz="3200" b="1" dirty="0" smtClean="0">
                <a:solidFill>
                  <a:srgbClr val="0070C0"/>
                </a:solidFill>
              </a:rPr>
              <a:t>PROCES</a:t>
            </a:r>
            <a:endParaRPr lang="en-US" sz="3200" dirty="0">
              <a:solidFill>
                <a:srgbClr val="0070C0"/>
              </a:solidFill>
            </a:endParaRPr>
          </a:p>
        </p:txBody>
      </p:sp>
      <p:sp>
        <p:nvSpPr>
          <p:cNvPr id="3" name="Content Placeholder 2"/>
          <p:cNvSpPr>
            <a:spLocks noGrp="1"/>
          </p:cNvSpPr>
          <p:nvPr>
            <p:ph idx="1"/>
          </p:nvPr>
        </p:nvSpPr>
        <p:spPr>
          <a:xfrm>
            <a:off x="457200" y="928670"/>
            <a:ext cx="8229600" cy="5452658"/>
          </a:xfrm>
        </p:spPr>
        <p:txBody>
          <a:bodyPr>
            <a:noAutofit/>
          </a:bodyPr>
          <a:lstStyle/>
          <a:p>
            <a:pPr lvl="0" algn="just"/>
            <a:r>
              <a:rPr lang="en-US" sz="2500" b="1" dirty="0">
                <a:solidFill>
                  <a:srgbClr val="FF0000"/>
                </a:solidFill>
              </a:rPr>
              <a:t>ARRIVAL TIME</a:t>
            </a:r>
            <a:r>
              <a:rPr lang="en-US" sz="2500" b="1" dirty="0"/>
              <a:t>:</a:t>
            </a:r>
            <a:r>
              <a:rPr lang="en-US" sz="2500" dirty="0"/>
              <a:t> Time taken for the arrival of each process in the CPU Scheduling Queue</a:t>
            </a:r>
            <a:r>
              <a:rPr lang="en-US" sz="2500" dirty="0" smtClean="0"/>
              <a:t>.</a:t>
            </a:r>
          </a:p>
          <a:p>
            <a:pPr lvl="0" algn="just"/>
            <a:r>
              <a:rPr lang="en-US" sz="2500" b="1" dirty="0" smtClean="0">
                <a:solidFill>
                  <a:srgbClr val="FF0000"/>
                </a:solidFill>
              </a:rPr>
              <a:t>BURST TIME</a:t>
            </a:r>
            <a:r>
              <a:rPr lang="en-US" sz="2500" b="1" dirty="0" smtClean="0"/>
              <a:t> : </a:t>
            </a:r>
            <a:r>
              <a:rPr lang="en-IN" sz="2500" dirty="0" smtClean="0"/>
              <a:t>The </a:t>
            </a:r>
            <a:r>
              <a:rPr lang="en-IN" sz="2500" dirty="0"/>
              <a:t>amount of </a:t>
            </a:r>
            <a:r>
              <a:rPr lang="en-IN" sz="2500" b="1" dirty="0"/>
              <a:t>time</a:t>
            </a:r>
            <a:r>
              <a:rPr lang="en-IN" sz="2500" dirty="0"/>
              <a:t> required by a process for executing on </a:t>
            </a:r>
            <a:r>
              <a:rPr lang="en-IN" sz="2500" dirty="0" smtClean="0"/>
              <a:t>CPU. </a:t>
            </a:r>
            <a:r>
              <a:rPr lang="en-IN" sz="2500" dirty="0"/>
              <a:t>It is also called as </a:t>
            </a:r>
            <a:r>
              <a:rPr lang="en-IN" sz="2500" b="1" dirty="0"/>
              <a:t>execution time </a:t>
            </a:r>
            <a:r>
              <a:rPr lang="en-IN" sz="2500" dirty="0"/>
              <a:t>or</a:t>
            </a:r>
            <a:r>
              <a:rPr lang="en-IN" sz="2500" b="1" dirty="0"/>
              <a:t> running time.</a:t>
            </a:r>
            <a:r>
              <a:rPr lang="en-IN" sz="2500" dirty="0"/>
              <a:t> </a:t>
            </a:r>
            <a:endParaRPr lang="en-US" sz="2500" b="1" dirty="0" smtClean="0"/>
          </a:p>
          <a:p>
            <a:pPr lvl="0" algn="just"/>
            <a:r>
              <a:rPr lang="en-US" sz="2500" b="1" dirty="0" smtClean="0">
                <a:solidFill>
                  <a:srgbClr val="FF0000"/>
                </a:solidFill>
              </a:rPr>
              <a:t>COMPLETION </a:t>
            </a:r>
            <a:r>
              <a:rPr lang="en-US" sz="2500" b="1" dirty="0">
                <a:solidFill>
                  <a:srgbClr val="FF0000"/>
                </a:solidFill>
              </a:rPr>
              <a:t>TIME</a:t>
            </a:r>
            <a:r>
              <a:rPr lang="en-US" sz="2500" b="1" dirty="0"/>
              <a:t>:</a:t>
            </a:r>
            <a:r>
              <a:rPr lang="en-US" sz="2500" dirty="0"/>
              <a:t> Time taken for the execution to complete, starting from arrival time.</a:t>
            </a:r>
          </a:p>
          <a:p>
            <a:pPr lvl="0" algn="just"/>
            <a:r>
              <a:rPr lang="en-US" sz="2500" b="1" dirty="0">
                <a:solidFill>
                  <a:srgbClr val="FF0000"/>
                </a:solidFill>
              </a:rPr>
              <a:t>TURN AROUND TIME</a:t>
            </a:r>
            <a:r>
              <a:rPr lang="en-US" sz="2500" b="1" dirty="0"/>
              <a:t>:</a:t>
            </a:r>
            <a:r>
              <a:rPr lang="en-US" sz="2500" dirty="0"/>
              <a:t> Time taken to complete after arrival. In simple words, it is the </a:t>
            </a:r>
            <a:r>
              <a:rPr lang="en-US" sz="2500" b="1" dirty="0"/>
              <a:t>difference between the Completion time and the Arrival time.</a:t>
            </a:r>
          </a:p>
          <a:p>
            <a:pPr lvl="0" algn="just"/>
            <a:r>
              <a:rPr lang="en-US" sz="2500" b="1" dirty="0">
                <a:solidFill>
                  <a:srgbClr val="FF0000"/>
                </a:solidFill>
              </a:rPr>
              <a:t>WAITING TIME</a:t>
            </a:r>
            <a:r>
              <a:rPr lang="en-US" sz="2500" b="1" dirty="0"/>
              <a:t>:</a:t>
            </a:r>
            <a:r>
              <a:rPr lang="en-US" sz="2500" dirty="0"/>
              <a:t> Total time the process has to wait before it's execution begins. It is the </a:t>
            </a:r>
            <a:r>
              <a:rPr lang="en-US" sz="2500" b="1" dirty="0"/>
              <a:t>difference between the Turn Around time and the Burst time </a:t>
            </a:r>
            <a:r>
              <a:rPr lang="en-US" sz="2500" dirty="0"/>
              <a:t>of the process</a:t>
            </a:r>
            <a:r>
              <a:rPr lang="en-US" sz="2500" b="1" dirty="0"/>
              <a:t>.</a:t>
            </a:r>
            <a:endParaRPr lang="en-US" sz="2500" dirty="0"/>
          </a:p>
          <a:p>
            <a:pPr marL="0" indent="0" algn="just">
              <a:buNone/>
            </a:pPr>
            <a:endParaRPr lang="en-US" sz="2500" dirty="0"/>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94</a:t>
            </a:fld>
            <a:endParaRPr lang="en-US"/>
          </a:p>
        </p:txBody>
      </p:sp>
      <p:sp>
        <p:nvSpPr>
          <p:cNvPr id="6" name="Date Placeholder 5"/>
          <p:cNvSpPr>
            <a:spLocks noGrp="1"/>
          </p:cNvSpPr>
          <p:nvPr>
            <p:ph type="dt" sz="half" idx="10"/>
          </p:nvPr>
        </p:nvSpPr>
        <p:spPr/>
        <p:txBody>
          <a:bodyPr/>
          <a:lstStyle/>
          <a:p>
            <a:fld id="{80FCE05E-6757-41AD-A577-09617AEFA0EC}" type="datetime4">
              <a:rPr lang="en-US" smtClean="0"/>
              <a:pPr/>
              <a:t>July 26, 2021</a:t>
            </a:fld>
            <a:endParaRPr lang="en-US"/>
          </a:p>
        </p:txBody>
      </p:sp>
    </p:spTree>
    <p:extLst>
      <p:ext uri="{BB962C8B-B14F-4D97-AF65-F5344CB8AC3E}">
        <p14:creationId xmlns="" xmlns:p14="http://schemas.microsoft.com/office/powerpoint/2010/main" val="33790436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71414"/>
            <a:ext cx="8229600" cy="439718"/>
          </a:xfrm>
        </p:spPr>
        <p:txBody>
          <a:bodyPr>
            <a:noAutofit/>
          </a:bodyPr>
          <a:lstStyle/>
          <a:p>
            <a:r>
              <a:rPr lang="en-US" sz="3400" b="1" dirty="0">
                <a:solidFill>
                  <a:srgbClr val="0070C0"/>
                </a:solidFill>
              </a:rPr>
              <a:t>FCFS - FIRST COME FIRST SERVE SCHEDULING</a:t>
            </a:r>
            <a:endParaRPr lang="en-US" sz="3400" dirty="0">
              <a:solidFill>
                <a:srgbClr val="0070C0"/>
              </a:solidFill>
            </a:endParaRPr>
          </a:p>
        </p:txBody>
      </p:sp>
      <p:sp>
        <p:nvSpPr>
          <p:cNvPr id="3" name="Content Placeholder 2"/>
          <p:cNvSpPr>
            <a:spLocks noGrp="1"/>
          </p:cNvSpPr>
          <p:nvPr>
            <p:ph idx="1"/>
          </p:nvPr>
        </p:nvSpPr>
        <p:spPr>
          <a:xfrm>
            <a:off x="457200" y="714356"/>
            <a:ext cx="8229600" cy="5643602"/>
          </a:xfrm>
        </p:spPr>
        <p:txBody>
          <a:bodyPr>
            <a:noAutofit/>
          </a:bodyPr>
          <a:lstStyle/>
          <a:p>
            <a:pPr lvl="0" algn="just"/>
            <a:r>
              <a:rPr lang="en-US" sz="2400" dirty="0"/>
              <a:t>In the "First come first serve" scheduling algorithm, as the name suggests, the process which arrives first, gets executed </a:t>
            </a:r>
            <a:r>
              <a:rPr lang="en-US" sz="2400" dirty="0" smtClean="0"/>
              <a:t>first.</a:t>
            </a:r>
          </a:p>
          <a:p>
            <a:pPr lvl="0" algn="just"/>
            <a:r>
              <a:rPr lang="en-US" sz="2400" dirty="0" smtClean="0"/>
              <a:t>We </a:t>
            </a:r>
            <a:r>
              <a:rPr lang="en-US" sz="2400" dirty="0"/>
              <a:t>can say that the process which requests the CPU first, gets the CPU allocated first.</a:t>
            </a:r>
          </a:p>
          <a:p>
            <a:pPr lvl="0" algn="just"/>
            <a:r>
              <a:rPr lang="en-US" sz="2400" dirty="0" smtClean="0"/>
              <a:t>It </a:t>
            </a:r>
            <a:r>
              <a:rPr lang="en-US" sz="2400" dirty="0"/>
              <a:t>is a </a:t>
            </a:r>
            <a:r>
              <a:rPr lang="en-US" sz="2400" dirty="0" smtClean="0"/>
              <a:t>non-preemptive.</a:t>
            </a:r>
            <a:endParaRPr lang="en-US" sz="2400" dirty="0"/>
          </a:p>
          <a:p>
            <a:pPr lvl="0" algn="just"/>
            <a:r>
              <a:rPr lang="en-US" sz="2400" dirty="0" smtClean="0"/>
              <a:t>Its </a:t>
            </a:r>
            <a:r>
              <a:rPr lang="en-US" sz="2400" dirty="0"/>
              <a:t>implementation is based on FIFO queue</a:t>
            </a:r>
            <a:r>
              <a:rPr lang="en-US" sz="2400" dirty="0" smtClean="0"/>
              <a:t>.</a:t>
            </a:r>
          </a:p>
          <a:p>
            <a:pPr algn="just"/>
            <a:r>
              <a:rPr lang="en-US" sz="2400" dirty="0" smtClean="0"/>
              <a:t>When a process enters the ready queue, its PCB is linked onto the tail of the queue. </a:t>
            </a:r>
          </a:p>
          <a:p>
            <a:pPr algn="just"/>
            <a:r>
              <a:rPr lang="en-US" sz="2400" dirty="0" smtClean="0"/>
              <a:t>When the CPU is free, it is allocated to the process at the head of the queue. </a:t>
            </a:r>
          </a:p>
          <a:p>
            <a:pPr algn="just"/>
            <a:r>
              <a:rPr lang="en-US" sz="2400" dirty="0" smtClean="0"/>
              <a:t>The running process is then removed from the queue.   </a:t>
            </a:r>
          </a:p>
        </p:txBody>
      </p:sp>
      <p:sp>
        <p:nvSpPr>
          <p:cNvPr id="4" name="Footer Placeholder 3"/>
          <p:cNvSpPr>
            <a:spLocks noGrp="1"/>
          </p:cNvSpPr>
          <p:nvPr>
            <p:ph type="ftr" sz="quarter" idx="11"/>
          </p:nvPr>
        </p:nvSpPr>
        <p:spPr/>
        <p:txBody>
          <a:bodyPr/>
          <a:lstStyle/>
          <a:p>
            <a:r>
              <a:rPr lang="en-US" smtClean="0"/>
              <a:t>SCSA1501-Operating Systems</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pPr/>
              <a:t>95</a:t>
            </a:fld>
            <a:endParaRPr lang="en-US"/>
          </a:p>
        </p:txBody>
      </p:sp>
      <p:sp>
        <p:nvSpPr>
          <p:cNvPr id="6" name="Date Placeholder 5"/>
          <p:cNvSpPr>
            <a:spLocks noGrp="1"/>
          </p:cNvSpPr>
          <p:nvPr>
            <p:ph type="dt" sz="half" idx="10"/>
          </p:nvPr>
        </p:nvSpPr>
        <p:spPr/>
        <p:txBody>
          <a:bodyPr/>
          <a:lstStyle/>
          <a:p>
            <a:fld id="{367F3307-25A0-413F-8E6F-2154E332BDD7}" type="datetime4">
              <a:rPr lang="en-US" smtClean="0"/>
              <a:pPr/>
              <a:t>July 26, 2021</a:t>
            </a:fld>
            <a:endParaRPr lang="en-US"/>
          </a:p>
        </p:txBody>
      </p:sp>
    </p:spTree>
    <p:extLst>
      <p:ext uri="{BB962C8B-B14F-4D97-AF65-F5344CB8AC3E}">
        <p14:creationId xmlns="" xmlns:p14="http://schemas.microsoft.com/office/powerpoint/2010/main" val="17782922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en-US" sz="2800" b="1" dirty="0" smtClean="0"/>
              <a:t>Characteristics:</a:t>
            </a:r>
            <a:endParaRPr lang="en-US" sz="2800" dirty="0" smtClean="0"/>
          </a:p>
          <a:p>
            <a:pPr algn="just">
              <a:buNone/>
            </a:pPr>
            <a:r>
              <a:rPr lang="en-US" sz="2800" dirty="0" smtClean="0"/>
              <a:t>1. It is easy to implement.</a:t>
            </a:r>
          </a:p>
          <a:p>
            <a:pPr algn="just">
              <a:buNone/>
            </a:pPr>
            <a:r>
              <a:rPr lang="en-US" sz="2800" dirty="0" smtClean="0"/>
              <a:t>2. CPU is always allotted on the basis of First-come and First-serve.</a:t>
            </a:r>
          </a:p>
          <a:p>
            <a:pPr algn="just">
              <a:buNone/>
            </a:pPr>
            <a:r>
              <a:rPr lang="en-US" sz="2800" dirty="0" smtClean="0"/>
              <a:t>3. But, this algorithm is poor in performance as the average waiting time is quite high.</a:t>
            </a:r>
          </a:p>
          <a:p>
            <a:pPr algn="just"/>
            <a:endParaRPr lang="en-US" sz="28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14"/>
            <a:ext cx="8229600" cy="582594"/>
          </a:xfrm>
        </p:spPr>
        <p:txBody>
          <a:bodyPr>
            <a:normAutofit fontScale="90000"/>
          </a:bodyPr>
          <a:lstStyle/>
          <a:p>
            <a:r>
              <a:rPr lang="en-US" b="1" dirty="0" smtClean="0">
                <a:solidFill>
                  <a:srgbClr val="0070C0"/>
                </a:solidFill>
              </a:rPr>
              <a:t>Problem -1</a:t>
            </a:r>
            <a:endParaRPr lang="en-US" b="1" dirty="0">
              <a:solidFill>
                <a:srgbClr val="0070C0"/>
              </a:solidFill>
            </a:endParaRPr>
          </a:p>
        </p:txBody>
      </p:sp>
      <p:sp>
        <p:nvSpPr>
          <p:cNvPr id="3" name="Content Placeholder 2"/>
          <p:cNvSpPr>
            <a:spLocks noGrp="1"/>
          </p:cNvSpPr>
          <p:nvPr>
            <p:ph idx="1"/>
          </p:nvPr>
        </p:nvSpPr>
        <p:spPr>
          <a:xfrm>
            <a:off x="457200" y="714356"/>
            <a:ext cx="8229600" cy="5643602"/>
          </a:xfrm>
        </p:spPr>
        <p:txBody>
          <a:bodyPr>
            <a:noAutofit/>
          </a:bodyPr>
          <a:lstStyle/>
          <a:p>
            <a:pPr marL="274638" indent="0" algn="just">
              <a:buNone/>
            </a:pPr>
            <a:r>
              <a:rPr lang="en-US" sz="2400" dirty="0" smtClean="0"/>
              <a:t>Consider the following set of processes that arrive at time 0, with the length of the CPU burst given in milliseconds:</a:t>
            </a:r>
          </a:p>
          <a:p>
            <a:pPr marL="274638" indent="0" algn="just">
              <a:buNone/>
            </a:pPr>
            <a:endParaRPr lang="en-US" sz="2400" dirty="0" smtClean="0"/>
          </a:p>
          <a:p>
            <a:pPr marL="274638" indent="0" algn="just">
              <a:buNone/>
            </a:pPr>
            <a:endParaRPr lang="en-US" sz="2400" dirty="0" smtClean="0"/>
          </a:p>
          <a:p>
            <a:pPr marL="274638" indent="0" algn="just">
              <a:buNone/>
            </a:pPr>
            <a:endParaRPr lang="en-US" sz="2400" dirty="0" smtClean="0"/>
          </a:p>
          <a:p>
            <a:pPr marL="274638" indent="0" algn="just">
              <a:buNone/>
            </a:pPr>
            <a:endParaRPr lang="en-US" sz="2400" dirty="0" smtClean="0"/>
          </a:p>
          <a:p>
            <a:pPr algn="just"/>
            <a:r>
              <a:rPr lang="en-US" sz="2400" dirty="0" smtClean="0"/>
              <a:t>If the processes arrive in the order P1, P2, P3, and are served in FCFS order, we get the result shown in the following </a:t>
            </a:r>
            <a:r>
              <a:rPr lang="en-US" sz="2400" b="1" dirty="0" smtClean="0"/>
              <a:t>Gantt chart.</a:t>
            </a:r>
          </a:p>
          <a:p>
            <a:pPr algn="just"/>
            <a:endParaRPr lang="en-US" sz="2400" b="1" dirty="0" smtClean="0"/>
          </a:p>
          <a:p>
            <a:pPr algn="just"/>
            <a:endParaRPr lang="en-US" sz="2400" b="1" dirty="0" smtClean="0"/>
          </a:p>
          <a:p>
            <a:pPr algn="just"/>
            <a:r>
              <a:rPr lang="en-US" sz="2400" b="1" dirty="0" smtClean="0"/>
              <a:t>Gantt chart is a bar chart that </a:t>
            </a:r>
            <a:r>
              <a:rPr lang="en-US" sz="2400" dirty="0" smtClean="0"/>
              <a:t>illustrates a particular schedule, including the start and finish times of each of the participating processes.</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97</a:t>
            </a:fld>
            <a:endParaRPr lang="en-US"/>
          </a:p>
        </p:txBody>
      </p:sp>
      <p:pic>
        <p:nvPicPr>
          <p:cNvPr id="120834" name="Picture 2"/>
          <p:cNvPicPr>
            <a:picLocks noChangeAspect="1" noChangeArrowheads="1"/>
          </p:cNvPicPr>
          <p:nvPr/>
        </p:nvPicPr>
        <p:blipFill>
          <a:blip r:embed="rId3"/>
          <a:srcRect/>
          <a:stretch>
            <a:fillRect/>
          </a:stretch>
        </p:blipFill>
        <p:spPr bwMode="auto">
          <a:xfrm>
            <a:off x="2500298" y="1643050"/>
            <a:ext cx="3939295" cy="1428760"/>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4"/>
          <a:srcRect/>
          <a:stretch>
            <a:fillRect/>
          </a:stretch>
        </p:blipFill>
        <p:spPr bwMode="auto">
          <a:xfrm>
            <a:off x="1928794" y="4286256"/>
            <a:ext cx="5572164" cy="1000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229600" cy="4840303"/>
          </a:xfrm>
        </p:spPr>
        <p:txBody>
          <a:bodyPr>
            <a:normAutofit/>
          </a:bodyPr>
          <a:lstStyle/>
          <a:p>
            <a:pPr algn="just"/>
            <a:r>
              <a:rPr lang="en-US" sz="2400" dirty="0" smtClean="0"/>
              <a:t>The waiting time is </a:t>
            </a:r>
          </a:p>
          <a:p>
            <a:pPr algn="just">
              <a:buNone/>
            </a:pPr>
            <a:r>
              <a:rPr lang="en-US" sz="2400" dirty="0" smtClean="0"/>
              <a:t>	0 milliseconds for process </a:t>
            </a:r>
            <a:r>
              <a:rPr lang="en-US" sz="2400" i="1" dirty="0" smtClean="0"/>
              <a:t>P1.</a:t>
            </a:r>
          </a:p>
          <a:p>
            <a:pPr algn="just">
              <a:buNone/>
            </a:pPr>
            <a:r>
              <a:rPr lang="en-US" sz="2400" i="1" dirty="0" smtClean="0"/>
              <a:t>	24 milliseconds for process P2.</a:t>
            </a:r>
          </a:p>
          <a:p>
            <a:pPr algn="just">
              <a:buNone/>
            </a:pPr>
            <a:r>
              <a:rPr lang="en-US" sz="2400" i="1" dirty="0" smtClean="0"/>
              <a:t>	27 milliseconds for process P3. </a:t>
            </a:r>
          </a:p>
          <a:p>
            <a:pPr algn="just"/>
            <a:r>
              <a:rPr lang="en-US" sz="2400" i="1" dirty="0" smtClean="0"/>
              <a:t>Thus, the average waiting time is</a:t>
            </a:r>
          </a:p>
          <a:p>
            <a:pPr algn="just">
              <a:buNone/>
            </a:pPr>
            <a:r>
              <a:rPr lang="en-US" sz="2400" i="1" dirty="0" smtClean="0"/>
              <a:t>		 (0 </a:t>
            </a:r>
            <a:r>
              <a:rPr lang="fr-FR" sz="2400" dirty="0" smtClean="0"/>
              <a:t>+ 24 + 27)/3 = 17 </a:t>
            </a:r>
            <a:r>
              <a:rPr lang="fr-FR" sz="2400" dirty="0" err="1" smtClean="0"/>
              <a:t>milliseconds</a:t>
            </a:r>
            <a:r>
              <a:rPr lang="fr-FR" sz="2400" dirty="0" smtClean="0"/>
              <a:t>.</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98</a:t>
            </a:fld>
            <a:endParaRPr lang="en-US"/>
          </a:p>
        </p:txBody>
      </p:sp>
      <p:pic>
        <p:nvPicPr>
          <p:cNvPr id="7" name="Picture 3"/>
          <p:cNvPicPr>
            <a:picLocks noChangeAspect="1" noChangeArrowheads="1"/>
          </p:cNvPicPr>
          <p:nvPr/>
        </p:nvPicPr>
        <p:blipFill>
          <a:blip r:embed="rId3"/>
          <a:srcRect/>
          <a:stretch>
            <a:fillRect/>
          </a:stretch>
        </p:blipFill>
        <p:spPr bwMode="auto">
          <a:xfrm>
            <a:off x="1428728" y="214290"/>
            <a:ext cx="5572164" cy="1000132"/>
          </a:xfrm>
          <a:prstGeom prst="rect">
            <a:avLst/>
          </a:prstGeom>
          <a:noFill/>
          <a:ln w="9525">
            <a:noFill/>
            <a:miter lim="800000"/>
            <a:headEnd/>
            <a:tailEnd/>
          </a:ln>
          <a:effectLst/>
        </p:spPr>
      </p:pic>
      <p:pic>
        <p:nvPicPr>
          <p:cNvPr id="122882" name="Picture 2"/>
          <p:cNvPicPr>
            <a:picLocks noChangeAspect="1" noChangeArrowheads="1"/>
          </p:cNvPicPr>
          <p:nvPr/>
        </p:nvPicPr>
        <p:blipFill>
          <a:blip r:embed="rId4"/>
          <a:srcRect/>
          <a:stretch>
            <a:fillRect/>
          </a:stretch>
        </p:blipFill>
        <p:spPr bwMode="auto">
          <a:xfrm>
            <a:off x="500034" y="4143380"/>
            <a:ext cx="7572428" cy="21955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normAutofit/>
          </a:bodyPr>
          <a:lstStyle/>
          <a:p>
            <a:pPr algn="just"/>
            <a:r>
              <a:rPr lang="en-US" sz="2400" dirty="0" smtClean="0"/>
              <a:t>If the processes arrive in the order </a:t>
            </a:r>
            <a:r>
              <a:rPr lang="en-US" sz="2400" i="1" dirty="0" smtClean="0"/>
              <a:t>P2, P3, P1, </a:t>
            </a:r>
            <a:r>
              <a:rPr lang="en-US" sz="2400" dirty="0" smtClean="0"/>
              <a:t>the results will be as shown in the following Gantt chart:</a:t>
            </a:r>
            <a:endParaRPr lang="en-US" sz="2400" dirty="0"/>
          </a:p>
        </p:txBody>
      </p:sp>
      <p:sp>
        <p:nvSpPr>
          <p:cNvPr id="4" name="Date Placeholder 3"/>
          <p:cNvSpPr>
            <a:spLocks noGrp="1"/>
          </p:cNvSpPr>
          <p:nvPr>
            <p:ph type="dt" sz="half" idx="10"/>
          </p:nvPr>
        </p:nvSpPr>
        <p:spPr/>
        <p:txBody>
          <a:bodyPr/>
          <a:lstStyle/>
          <a:p>
            <a:fld id="{8FAEE8A2-2ADB-40A1-B6E1-06632E1C67E9}" type="datetime4">
              <a:rPr lang="en-US" smtClean="0"/>
              <a:pPr/>
              <a:t>July 26, 2021</a:t>
            </a:fld>
            <a:endParaRPr lang="en-US"/>
          </a:p>
        </p:txBody>
      </p:sp>
      <p:sp>
        <p:nvSpPr>
          <p:cNvPr id="5" name="Footer Placeholder 4"/>
          <p:cNvSpPr>
            <a:spLocks noGrp="1"/>
          </p:cNvSpPr>
          <p:nvPr>
            <p:ph type="ftr" sz="quarter" idx="11"/>
          </p:nvPr>
        </p:nvSpPr>
        <p:spPr/>
        <p:txBody>
          <a:bodyPr/>
          <a:lstStyle/>
          <a:p>
            <a:r>
              <a:rPr lang="en-US" smtClean="0"/>
              <a:t>SCSA1501-Operating Systems</a:t>
            </a:r>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pPr/>
              <a:t>99</a:t>
            </a:fld>
            <a:endParaRPr lang="en-US"/>
          </a:p>
        </p:txBody>
      </p:sp>
      <p:pic>
        <p:nvPicPr>
          <p:cNvPr id="121858" name="Picture 2"/>
          <p:cNvPicPr>
            <a:picLocks noChangeAspect="1" noChangeArrowheads="1"/>
          </p:cNvPicPr>
          <p:nvPr/>
        </p:nvPicPr>
        <p:blipFill>
          <a:blip r:embed="rId3"/>
          <a:srcRect/>
          <a:stretch>
            <a:fillRect/>
          </a:stretch>
        </p:blipFill>
        <p:spPr bwMode="auto">
          <a:xfrm>
            <a:off x="1643042" y="1643050"/>
            <a:ext cx="5900779" cy="785818"/>
          </a:xfrm>
          <a:prstGeom prst="rect">
            <a:avLst/>
          </a:prstGeom>
          <a:noFill/>
          <a:ln w="9525">
            <a:noFill/>
            <a:miter lim="800000"/>
            <a:headEnd/>
            <a:tailEnd/>
          </a:ln>
          <a:effectLst/>
        </p:spPr>
      </p:pic>
      <p:sp>
        <p:nvSpPr>
          <p:cNvPr id="8" name="Rectangle 7"/>
          <p:cNvSpPr/>
          <p:nvPr/>
        </p:nvSpPr>
        <p:spPr>
          <a:xfrm>
            <a:off x="1071538" y="2714621"/>
            <a:ext cx="6643734" cy="830997"/>
          </a:xfrm>
          <a:prstGeom prst="rect">
            <a:avLst/>
          </a:prstGeom>
        </p:spPr>
        <p:txBody>
          <a:bodyPr wrap="square">
            <a:spAutoFit/>
          </a:bodyPr>
          <a:lstStyle/>
          <a:p>
            <a:pPr algn="just"/>
            <a:r>
              <a:rPr lang="en-US" sz="2400" dirty="0" smtClean="0"/>
              <a:t>The average waiting time is:</a:t>
            </a:r>
          </a:p>
          <a:p>
            <a:pPr algn="just"/>
            <a:r>
              <a:rPr lang="en-US" sz="2400" dirty="0" smtClean="0"/>
              <a:t>(6 + 0 + 3)/3 = 3 milliseconds</a:t>
            </a:r>
            <a:endParaRPr lang="en-US" sz="2400" dirty="0"/>
          </a:p>
        </p:txBody>
      </p:sp>
      <p:pic>
        <p:nvPicPr>
          <p:cNvPr id="121859" name="Picture 3"/>
          <p:cNvPicPr>
            <a:picLocks noChangeAspect="1" noChangeArrowheads="1"/>
          </p:cNvPicPr>
          <p:nvPr/>
        </p:nvPicPr>
        <p:blipFill>
          <a:blip r:embed="rId4"/>
          <a:srcRect/>
          <a:stretch>
            <a:fillRect/>
          </a:stretch>
        </p:blipFill>
        <p:spPr bwMode="auto">
          <a:xfrm>
            <a:off x="285720" y="3786190"/>
            <a:ext cx="8658255" cy="2447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2221</TotalTime>
  <Words>8351</Words>
  <Application>Microsoft Office PowerPoint</Application>
  <PresentationFormat>On-screen Show (4:3)</PresentationFormat>
  <Paragraphs>1358</Paragraphs>
  <Slides>142</Slides>
  <Notes>1</Notes>
  <HiddenSlides>0</HiddenSlides>
  <MMClips>0</MMClips>
  <ScaleCrop>false</ScaleCrop>
  <HeadingPairs>
    <vt:vector size="4" baseType="variant">
      <vt:variant>
        <vt:lpstr>Theme</vt:lpstr>
      </vt:variant>
      <vt:variant>
        <vt:i4>1</vt:i4>
      </vt:variant>
      <vt:variant>
        <vt:lpstr>Slide Titles</vt:lpstr>
      </vt:variant>
      <vt:variant>
        <vt:i4>142</vt:i4>
      </vt:variant>
    </vt:vector>
  </HeadingPairs>
  <TitlesOfParts>
    <vt:vector size="143" baseType="lpstr">
      <vt:lpstr>Office Theme</vt:lpstr>
      <vt:lpstr>SCSA1501 - OPERATING SYSTEM</vt:lpstr>
      <vt:lpstr>SYLLABUS</vt:lpstr>
      <vt:lpstr>INTRODUCTION TO PROCESSES</vt:lpstr>
      <vt:lpstr>INTRODUCTION TO PROCESSES</vt:lpstr>
      <vt:lpstr>Slide 5</vt:lpstr>
      <vt:lpstr>PROCESS</vt:lpstr>
      <vt:lpstr>PROCESSES</vt:lpstr>
      <vt:lpstr>PROCESSES</vt:lpstr>
      <vt:lpstr>Slide 9</vt:lpstr>
      <vt:lpstr>Memory Layout of a C program</vt:lpstr>
      <vt:lpstr>Slide 11</vt:lpstr>
      <vt:lpstr>PROCESS CONCEPTS</vt:lpstr>
      <vt:lpstr>What is a Process?</vt:lpstr>
      <vt:lpstr>PROCESS CONCEPTS</vt:lpstr>
      <vt:lpstr>Process vs Program</vt:lpstr>
      <vt:lpstr>PROCESS STATE</vt:lpstr>
      <vt:lpstr>Slide 17</vt:lpstr>
      <vt:lpstr>Slide 18</vt:lpstr>
      <vt:lpstr>Slide 19</vt:lpstr>
      <vt:lpstr>Slide 20</vt:lpstr>
      <vt:lpstr>Five State Process Model</vt:lpstr>
      <vt:lpstr>DIAGRAM OF PROCESS STATE / PROCESS LIFE CYCLE</vt:lpstr>
      <vt:lpstr>PROCESS STATE</vt:lpstr>
      <vt:lpstr>PROCESS STATE</vt:lpstr>
      <vt:lpstr>Six State Process Model</vt:lpstr>
      <vt:lpstr>Slide 26</vt:lpstr>
      <vt:lpstr>Seven State Process Model</vt:lpstr>
      <vt:lpstr>Seven State Process Model</vt:lpstr>
      <vt:lpstr>PROCESS CONTROL BLOCK (PCB)</vt:lpstr>
      <vt:lpstr>PCB</vt:lpstr>
      <vt:lpstr>PCB</vt:lpstr>
      <vt:lpstr>PCB</vt:lpstr>
      <vt:lpstr>PCB</vt:lpstr>
      <vt:lpstr>CONTEXT SWITCH</vt:lpstr>
      <vt:lpstr>Slide 35</vt:lpstr>
      <vt:lpstr>Slide 36</vt:lpstr>
      <vt:lpstr>Slide 37</vt:lpstr>
      <vt:lpstr>Slide 38</vt:lpstr>
      <vt:lpstr>Slide 39</vt:lpstr>
      <vt:lpstr>PROCESS SCHEDULING</vt:lpstr>
      <vt:lpstr>PROCESS SCHEDULING</vt:lpstr>
      <vt:lpstr>PROCESS SCHEDULING</vt:lpstr>
      <vt:lpstr>Slide 43</vt:lpstr>
      <vt:lpstr>Scheduling Queues</vt:lpstr>
      <vt:lpstr>Scheduling Queues?</vt:lpstr>
      <vt:lpstr>Slide 46</vt:lpstr>
      <vt:lpstr> QUEUING DIAGRAM REPRESENTATION FOR PROCESS SCHEDULING  </vt:lpstr>
      <vt:lpstr>Scheduling Queues</vt:lpstr>
      <vt:lpstr>SCHEDULERS</vt:lpstr>
      <vt:lpstr>LONG TERM SCHEDULER</vt:lpstr>
      <vt:lpstr>SHORT TERM SCHEDULER</vt:lpstr>
      <vt:lpstr>MEDIUM TERM SCHEDULER</vt:lpstr>
      <vt:lpstr>Slide 53</vt:lpstr>
      <vt:lpstr>Slide 54</vt:lpstr>
      <vt:lpstr>Slide 55</vt:lpstr>
      <vt:lpstr>OPERATIONS ON PROCESSES</vt:lpstr>
      <vt:lpstr>PROCESS CREATION</vt:lpstr>
      <vt:lpstr>Slide 58</vt:lpstr>
      <vt:lpstr>PROCESS CREATION</vt:lpstr>
      <vt:lpstr>PROCESS CREATION</vt:lpstr>
      <vt:lpstr>Slide 61</vt:lpstr>
      <vt:lpstr>PROCESS TERMINATION</vt:lpstr>
      <vt:lpstr>PROCESS TERMINATION</vt:lpstr>
      <vt:lpstr>COOPERATING PROCESSES</vt:lpstr>
      <vt:lpstr>COOPERATING PROCESSES</vt:lpstr>
      <vt:lpstr>COOPERATING PROCESSES</vt:lpstr>
      <vt:lpstr>Slide 67</vt:lpstr>
      <vt:lpstr>Slide 68</vt:lpstr>
      <vt:lpstr>Slide 69</vt:lpstr>
      <vt:lpstr>Slide 70</vt:lpstr>
      <vt:lpstr>Slide 71</vt:lpstr>
      <vt:lpstr>Buffering</vt:lpstr>
      <vt:lpstr>Slide 73</vt:lpstr>
      <vt:lpstr>Slide 74</vt:lpstr>
      <vt:lpstr>Slide 75</vt:lpstr>
      <vt:lpstr>CPU SCHEDULING</vt:lpstr>
      <vt:lpstr>Slide 77</vt:lpstr>
      <vt:lpstr>Slide 78</vt:lpstr>
      <vt:lpstr>Slide 79</vt:lpstr>
      <vt:lpstr>Slide 80</vt:lpstr>
      <vt:lpstr>Slide 81</vt:lpstr>
      <vt:lpstr>CPU SCHEDULING</vt:lpstr>
      <vt:lpstr>CPU SCHEDULING: DISPATCHER</vt:lpstr>
      <vt:lpstr>Slide 84</vt:lpstr>
      <vt:lpstr>CPU SCHEDULING: SCHEDULING CRITERIA</vt:lpstr>
      <vt:lpstr>CPU SCHEDULING: SCHEDULING CRITERIA</vt:lpstr>
      <vt:lpstr>CPU SCHEDULING: SCHEDULING CRITERIA</vt:lpstr>
      <vt:lpstr>CPU SCHEDULING: SCHEDULING CRITERIA</vt:lpstr>
      <vt:lpstr>CPU SCHEDULING: SCHEDULING CRITERIA</vt:lpstr>
      <vt:lpstr>Slide 90</vt:lpstr>
      <vt:lpstr>CPU SCHEDULING</vt:lpstr>
      <vt:lpstr>Slide 92</vt:lpstr>
      <vt:lpstr>SCHEDULING ALGORITHMS</vt:lpstr>
      <vt:lpstr>COMMON DEFINITIONS INVOLVED IN CALCULATION PROCES</vt:lpstr>
      <vt:lpstr>FCFS - FIRST COME FIRST SERVE SCHEDULING</vt:lpstr>
      <vt:lpstr>Slide 96</vt:lpstr>
      <vt:lpstr>Problem -1</vt:lpstr>
      <vt:lpstr>Slide 98</vt:lpstr>
      <vt:lpstr>Slide 99</vt:lpstr>
      <vt:lpstr>Slide 100</vt:lpstr>
      <vt:lpstr>Problem-2</vt:lpstr>
      <vt:lpstr>EXAMPLE</vt:lpstr>
      <vt:lpstr>Slide 103</vt:lpstr>
      <vt:lpstr>Problem-3</vt:lpstr>
      <vt:lpstr>SJF – SHORTEST JOB FIRST SCHEDULING</vt:lpstr>
      <vt:lpstr>Slide 106</vt:lpstr>
      <vt:lpstr>Slide 107</vt:lpstr>
      <vt:lpstr>Slide 108</vt:lpstr>
      <vt:lpstr>Problem -1</vt:lpstr>
      <vt:lpstr>Problem -1</vt:lpstr>
      <vt:lpstr>Slide 111</vt:lpstr>
      <vt:lpstr>Problem -2</vt:lpstr>
      <vt:lpstr>Problem -2</vt:lpstr>
      <vt:lpstr>Slide 114</vt:lpstr>
      <vt:lpstr>Slide 115</vt:lpstr>
      <vt:lpstr>Shortest-Remaining Time- First scheduling(SRTF)</vt:lpstr>
      <vt:lpstr>Slide 117</vt:lpstr>
      <vt:lpstr>SJF vs SRTF</vt:lpstr>
      <vt:lpstr>SJF vs SRTF</vt:lpstr>
      <vt:lpstr>Priority Scheduling</vt:lpstr>
      <vt:lpstr>Priority Scheduling</vt:lpstr>
      <vt:lpstr>Example-1</vt:lpstr>
      <vt:lpstr>Slide 123</vt:lpstr>
      <vt:lpstr>Slide 124</vt:lpstr>
      <vt:lpstr>Slide 125</vt:lpstr>
      <vt:lpstr>Slide 126</vt:lpstr>
      <vt:lpstr>Example-2</vt:lpstr>
      <vt:lpstr>Slide 128</vt:lpstr>
      <vt:lpstr>Round Robin (RR) Scheduling</vt:lpstr>
      <vt:lpstr>Slide 130</vt:lpstr>
      <vt:lpstr>Slide 131</vt:lpstr>
      <vt:lpstr>Example-1</vt:lpstr>
      <vt:lpstr>Slide 133</vt:lpstr>
      <vt:lpstr>Slide 134</vt:lpstr>
      <vt:lpstr>Slide 135</vt:lpstr>
      <vt:lpstr>Slide 136</vt:lpstr>
      <vt:lpstr>Multilevel Queue Scheduling</vt:lpstr>
      <vt:lpstr>Slide 138</vt:lpstr>
      <vt:lpstr>Slide 139</vt:lpstr>
      <vt:lpstr>Slide 140</vt:lpstr>
      <vt:lpstr>Slide 141</vt:lpstr>
      <vt:lpstr>Multilevel Feedback Queue Scheduling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ankayarkanni b</cp:lastModifiedBy>
  <cp:revision>192</cp:revision>
  <dcterms:created xsi:type="dcterms:W3CDTF">2020-08-23T13:35:42Z</dcterms:created>
  <dcterms:modified xsi:type="dcterms:W3CDTF">2021-07-26T16:40:01Z</dcterms:modified>
</cp:coreProperties>
</file>